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handoutMasterIdLst>
    <p:handoutMasterId r:id="rId8"/>
  </p:handoutMasterIdLst>
  <p:sldIdLst>
    <p:sldId id="256" r:id="rId2"/>
    <p:sldId id="257" r:id="rId3"/>
    <p:sldId id="258" r:id="rId4"/>
    <p:sldId id="259" r:id="rId5"/>
    <p:sldId id="260"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3"/>
    <p:restoredTop sz="96782"/>
  </p:normalViewPr>
  <p:slideViewPr>
    <p:cSldViewPr snapToGrid="0" snapToObjects="1">
      <p:cViewPr varScale="1">
        <p:scale>
          <a:sx n="142" d="100"/>
          <a:sy n="142" d="100"/>
        </p:scale>
        <p:origin x="1368" y="192"/>
      </p:cViewPr>
      <p:guideLst/>
    </p:cSldViewPr>
  </p:slideViewPr>
  <p:notesTextViewPr>
    <p:cViewPr>
      <p:scale>
        <a:sx n="1" d="1"/>
        <a:sy n="1" d="1"/>
      </p:scale>
      <p:origin x="0" y="0"/>
    </p:cViewPr>
  </p:notesTextViewPr>
  <p:notesViewPr>
    <p:cSldViewPr snapToGrid="0" snapToObjects="1">
      <p:cViewPr varScale="1">
        <p:scale>
          <a:sx n="111" d="100"/>
          <a:sy n="111" d="100"/>
        </p:scale>
        <p:origin x="4104" y="216"/>
      </p:cViewPr>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handoutMaster" Target="handoutMasters/handoutMaster1.xml"/><Relationship Id="rId9" Type="http://schemas.openxmlformats.org/officeDocument/2006/relationships/presProps" Target="presProps.xml"/><Relationship Id="rId1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E9A796-C125-A54A-BBC0-520BBFD97852}" type="datetimeFigureOut">
              <a:rPr lang="en-US" smtClean="0"/>
              <a:t>12/9/15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D2BAD8-6E7F-E345-B9B5-5F76BD99ED98}" type="slidenum">
              <a:rPr lang="en-US" smtClean="0"/>
              <a:t>‹#›</a:t>
            </a:fld>
            <a:endParaRPr lang="en-US"/>
          </a:p>
        </p:txBody>
      </p:sp>
    </p:spTree>
    <p:extLst>
      <p:ext uri="{BB962C8B-B14F-4D97-AF65-F5344CB8AC3E}">
        <p14:creationId xmlns:p14="http://schemas.microsoft.com/office/powerpoint/2010/main" val="874445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44996-FD86-4B44-BB84-8E36582FEA9D}" type="datetimeFigureOut">
              <a:rPr lang="en-US" smtClean="0"/>
              <a:t>12/9/15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564E8-EC56-6044-8B71-FB6DD9B728BF}" type="slidenum">
              <a:rPr lang="en-US" smtClean="0"/>
              <a:t>‹#›</a:t>
            </a:fld>
            <a:endParaRPr lang="en-US"/>
          </a:p>
        </p:txBody>
      </p:sp>
    </p:spTree>
    <p:extLst>
      <p:ext uri="{BB962C8B-B14F-4D97-AF65-F5344CB8AC3E}">
        <p14:creationId xmlns:p14="http://schemas.microsoft.com/office/powerpoint/2010/main" val="922682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564E8-EC56-6044-8B71-FB6DD9B728BF}" type="slidenum">
              <a:rPr lang="en-US" smtClean="0"/>
              <a:t>1</a:t>
            </a:fld>
            <a:endParaRPr lang="en-US"/>
          </a:p>
        </p:txBody>
      </p:sp>
    </p:spTree>
    <p:extLst>
      <p:ext uri="{BB962C8B-B14F-4D97-AF65-F5344CB8AC3E}">
        <p14:creationId xmlns:p14="http://schemas.microsoft.com/office/powerpoint/2010/main" val="54048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95B9489-BBC1-3343-B2E9-F4836C662D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662259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5B9489-BBC1-3343-B2E9-F4836C662D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105766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5B9489-BBC1-3343-B2E9-F4836C662D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147476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5B9489-BBC1-3343-B2E9-F4836C662D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186447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5B9489-BBC1-3343-B2E9-F4836C662D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439247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95B9489-BBC1-3343-B2E9-F4836C662D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153552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95B9489-BBC1-3343-B2E9-F4836C662D80}" type="datetimeFigureOut">
              <a:rPr lang="en-US" smtClean="0"/>
              <a:t>12/9/15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1204948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95B9489-BBC1-3343-B2E9-F4836C662D80}" type="datetimeFigureOut">
              <a:rPr lang="en-US" smtClean="0"/>
              <a:t>12/9/15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800917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5B9489-BBC1-3343-B2E9-F4836C662D80}" type="datetimeFigureOut">
              <a:rPr lang="en-US" smtClean="0"/>
              <a:t>12/9/15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58846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5B9489-BBC1-3343-B2E9-F4836C662D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124047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5B9489-BBC1-3343-B2E9-F4836C662D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FC395-7A1F-CE40-93C5-0C520E934E12}" type="slidenum">
              <a:rPr lang="en-US" smtClean="0"/>
              <a:t>‹#›</a:t>
            </a:fld>
            <a:endParaRPr lang="en-US"/>
          </a:p>
        </p:txBody>
      </p:sp>
    </p:spTree>
    <p:extLst>
      <p:ext uri="{BB962C8B-B14F-4D97-AF65-F5344CB8AC3E}">
        <p14:creationId xmlns:p14="http://schemas.microsoft.com/office/powerpoint/2010/main" val="8670038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rot="10800000">
            <a:off x="0" y="5025378"/>
            <a:ext cx="9144000" cy="1832622"/>
          </a:xfrm>
          <a:prstGeom prst="rect">
            <a:avLst/>
          </a:prstGeom>
        </p:spPr>
      </p:pic>
      <p:pic>
        <p:nvPicPr>
          <p:cNvPr id="8" name="Picture 7"/>
          <p:cNvPicPr>
            <a:picLocks noChangeAspect="1"/>
          </p:cNvPicPr>
          <p:nvPr userDrawn="1"/>
        </p:nvPicPr>
        <p:blipFill rotWithShape="1">
          <a:blip r:embed="rId14" cstate="print">
            <a:extLst>
              <a:ext uri="{28A0092B-C50C-407E-A947-70E740481C1C}">
                <a14:useLocalDpi xmlns:a14="http://schemas.microsoft.com/office/drawing/2010/main"/>
              </a:ext>
            </a:extLst>
          </a:blip>
          <a:srcRect/>
          <a:stretch/>
        </p:blipFill>
        <p:spPr>
          <a:xfrm>
            <a:off x="0" y="0"/>
            <a:ext cx="9144000" cy="2533576"/>
          </a:xfrm>
          <a:prstGeom prst="rect">
            <a:avLst/>
          </a:prstGeom>
        </p:spPr>
      </p:pic>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5B9489-BBC1-3343-B2E9-F4836C662D80}" type="datetimeFigureOut">
              <a:rPr lang="en-US" smtClean="0"/>
              <a:t>12/9/15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FC395-7A1F-CE40-93C5-0C520E934E12}" type="slidenum">
              <a:rPr lang="en-US" smtClean="0"/>
              <a:t>‹#›</a:t>
            </a:fld>
            <a:endParaRPr lang="en-US"/>
          </a:p>
        </p:txBody>
      </p:sp>
    </p:spTree>
    <p:extLst>
      <p:ext uri="{BB962C8B-B14F-4D97-AF65-F5344CB8AC3E}">
        <p14:creationId xmlns:p14="http://schemas.microsoft.com/office/powerpoint/2010/main" val="1164052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 Id="rId10" Type="http://schemas.openxmlformats.org/officeDocument/2006/relationships/image" Target="../media/image10.jpeg"/><Relationship Id="rId11"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image" Target="../media/image23.jpeg"/><Relationship Id="rId9" Type="http://schemas.openxmlformats.org/officeDocument/2006/relationships/image" Target="../media/image24.jpeg"/><Relationship Id="rId10" Type="http://schemas.openxmlformats.org/officeDocument/2006/relationships/image" Target="../media/image25.jpeg"/><Relationship Id="rId11"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image" Target="../media/image34.jpeg"/><Relationship Id="rId1" Type="http://schemas.openxmlformats.org/officeDocument/2006/relationships/slideLayout" Target="../slideLayouts/slideLayout7.xml"/><Relationship Id="rId2"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13459" y="399850"/>
            <a:ext cx="2604304" cy="630298"/>
          </a:xfrm>
        </p:spPr>
        <p:txBody>
          <a:bodyPr>
            <a:normAutofit/>
          </a:bodyPr>
          <a:lstStyle/>
          <a:p>
            <a:r>
              <a:rPr lang="en-US" altLang="zh-CN" sz="2400" dirty="0" smtClean="0">
                <a:ln w="28575">
                  <a:noFill/>
                </a:ln>
                <a:effectLst>
                  <a:glow rad="152400">
                    <a:schemeClr val="bg1">
                      <a:alpha val="75000"/>
                    </a:schemeClr>
                  </a:glow>
                </a:effectLst>
                <a:latin typeface="Microsoft YaHei" charset="0"/>
                <a:ea typeface="Microsoft YaHei" charset="0"/>
                <a:cs typeface="Microsoft YaHei" charset="0"/>
              </a:rPr>
              <a:t>2015</a:t>
            </a:r>
            <a:r>
              <a:rPr lang="zh-CN" altLang="en-US" sz="2400" dirty="0" smtClean="0">
                <a:ln w="28575">
                  <a:noFill/>
                </a:ln>
                <a:effectLst>
                  <a:glow rad="152400">
                    <a:schemeClr val="bg1">
                      <a:alpha val="75000"/>
                    </a:schemeClr>
                  </a:glow>
                </a:effectLst>
                <a:latin typeface="Microsoft YaHei" charset="0"/>
                <a:ea typeface="Microsoft YaHei" charset="0"/>
                <a:cs typeface="Microsoft YaHei" charset="0"/>
              </a:rPr>
              <a:t>清华创客日</a:t>
            </a:r>
            <a:endParaRPr lang="en-US" sz="2400" dirty="0">
              <a:ln w="28575">
                <a:noFill/>
              </a:ln>
              <a:effectLst>
                <a:glow rad="152400">
                  <a:schemeClr val="bg1">
                    <a:alpha val="75000"/>
                  </a:schemeClr>
                </a:glow>
              </a:effectLst>
              <a:latin typeface="Microsoft YaHei" charset="0"/>
              <a:ea typeface="Microsoft YaHei" charset="0"/>
              <a:cs typeface="Microsoft YaHei"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127" y="1576431"/>
            <a:ext cx="2160000" cy="1620000"/>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18619" y="3742713"/>
            <a:ext cx="2057138" cy="1440000"/>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r="-5638" b="-5625"/>
          <a:stretch/>
        </p:blipFill>
        <p:spPr>
          <a:xfrm>
            <a:off x="463127" y="4685342"/>
            <a:ext cx="2424490" cy="162000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57268" y="1576431"/>
            <a:ext cx="2916000" cy="1620000"/>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70562" y="1576431"/>
            <a:ext cx="2436090" cy="1620000"/>
          </a:xfrm>
          <a:prstGeom prst="rect">
            <a:avLst/>
          </a:prstGeom>
        </p:spPr>
      </p:pic>
      <p:pic>
        <p:nvPicPr>
          <p:cNvPr id="7" name="Picture 6"/>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787765" y="3742713"/>
            <a:ext cx="1828800" cy="1094652"/>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23830" y="4794055"/>
            <a:ext cx="1616327" cy="1080000"/>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283538" y="3742713"/>
            <a:ext cx="1939152" cy="1296000"/>
          </a:xfrm>
          <a:prstGeom prst="rect">
            <a:avLst/>
          </a:prstGeom>
        </p:spPr>
      </p:pic>
      <p:pic>
        <p:nvPicPr>
          <p:cNvPr id="11" name="Picture 10"/>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390880" y="5182713"/>
            <a:ext cx="1498837" cy="994871"/>
          </a:xfrm>
          <a:prstGeom prst="rect">
            <a:avLst/>
          </a:prstGeom>
        </p:spPr>
      </p:pic>
      <p:sp>
        <p:nvSpPr>
          <p:cNvPr id="12" name="Chevron 11"/>
          <p:cNvSpPr/>
          <p:nvPr/>
        </p:nvSpPr>
        <p:spPr>
          <a:xfrm>
            <a:off x="245142" y="1576431"/>
            <a:ext cx="144000" cy="288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463127" y="1299432"/>
            <a:ext cx="1261884" cy="276999"/>
          </a:xfrm>
          <a:prstGeom prst="rect">
            <a:avLst/>
          </a:prstGeom>
          <a:noFill/>
        </p:spPr>
        <p:txBody>
          <a:bodyPr wrap="none" rtlCol="0">
            <a:spAutoFit/>
          </a:bodyPr>
          <a:lstStyle/>
          <a:p>
            <a:r>
              <a:rPr lang="zh-CN" altLang="en-US" sz="1200" dirty="0" smtClean="0">
                <a:effectLst>
                  <a:glow rad="254000">
                    <a:schemeClr val="bg1">
                      <a:alpha val="80000"/>
                    </a:schemeClr>
                  </a:glow>
                </a:effectLst>
                <a:latin typeface="Microsoft YaHei" charset="0"/>
                <a:ea typeface="Microsoft YaHei" charset="0"/>
                <a:cs typeface="Microsoft YaHei" charset="0"/>
              </a:rPr>
              <a:t>清华创客挑战赛</a:t>
            </a:r>
            <a:endParaRPr lang="en-US" sz="1200" dirty="0">
              <a:effectLst>
                <a:glow rad="254000">
                  <a:schemeClr val="bg1">
                    <a:alpha val="80000"/>
                  </a:schemeClr>
                </a:glow>
              </a:effectLst>
              <a:latin typeface="Microsoft YaHei" charset="0"/>
              <a:ea typeface="Microsoft YaHei" charset="0"/>
              <a:cs typeface="Microsoft YaHei" charset="0"/>
            </a:endParaRPr>
          </a:p>
        </p:txBody>
      </p:sp>
      <p:sp>
        <p:nvSpPr>
          <p:cNvPr id="14" name="TextBox 13"/>
          <p:cNvSpPr txBox="1"/>
          <p:nvPr/>
        </p:nvSpPr>
        <p:spPr>
          <a:xfrm>
            <a:off x="463127" y="4406370"/>
            <a:ext cx="1261884" cy="276999"/>
          </a:xfrm>
          <a:prstGeom prst="rect">
            <a:avLst/>
          </a:prstGeom>
          <a:noFill/>
        </p:spPr>
        <p:txBody>
          <a:bodyPr wrap="none" rtlCol="0">
            <a:spAutoFit/>
          </a:bodyPr>
          <a:lstStyle/>
          <a:p>
            <a:r>
              <a:rPr lang="zh-CN" altLang="en-US" sz="1200" smtClean="0">
                <a:latin typeface="Microsoft YaHei" charset="0"/>
                <a:ea typeface="Microsoft YaHei" charset="0"/>
                <a:cs typeface="Microsoft YaHei" charset="0"/>
              </a:rPr>
              <a:t>学生创客成果展</a:t>
            </a:r>
            <a:endParaRPr lang="en-US" sz="1200" dirty="0" smtClean="0">
              <a:latin typeface="Microsoft YaHei" charset="0"/>
              <a:ea typeface="Microsoft YaHei" charset="0"/>
              <a:cs typeface="Microsoft YaHei" charset="0"/>
            </a:endParaRPr>
          </a:p>
        </p:txBody>
      </p:sp>
      <p:sp>
        <p:nvSpPr>
          <p:cNvPr id="15" name="TextBox 14"/>
          <p:cNvSpPr txBox="1"/>
          <p:nvPr/>
        </p:nvSpPr>
        <p:spPr>
          <a:xfrm>
            <a:off x="3157268" y="1299431"/>
            <a:ext cx="954107" cy="276999"/>
          </a:xfrm>
          <a:prstGeom prst="rect">
            <a:avLst/>
          </a:prstGeom>
          <a:noFill/>
        </p:spPr>
        <p:txBody>
          <a:bodyPr wrap="none" rtlCol="0">
            <a:spAutoFit/>
          </a:bodyPr>
          <a:lstStyle/>
          <a:p>
            <a:r>
              <a:rPr lang="zh-CN" altLang="en-US" sz="1200" smtClean="0">
                <a:effectLst>
                  <a:glow rad="254000">
                    <a:schemeClr val="bg1">
                      <a:alpha val="80000"/>
                    </a:schemeClr>
                  </a:glow>
                </a:effectLst>
                <a:latin typeface="Microsoft YaHei" charset="0"/>
                <a:ea typeface="Microsoft YaHei" charset="0"/>
                <a:cs typeface="Microsoft YaHei" charset="0"/>
              </a:rPr>
              <a:t>副校长致辞</a:t>
            </a:r>
            <a:endParaRPr lang="en-US" sz="1200" dirty="0" smtClean="0">
              <a:effectLst>
                <a:glow rad="254000">
                  <a:schemeClr val="bg1">
                    <a:alpha val="80000"/>
                  </a:schemeClr>
                </a:glow>
              </a:effectLst>
              <a:latin typeface="Microsoft YaHei" charset="0"/>
              <a:ea typeface="Microsoft YaHei" charset="0"/>
              <a:cs typeface="Microsoft YaHei" charset="0"/>
            </a:endParaRPr>
          </a:p>
        </p:txBody>
      </p:sp>
      <p:sp>
        <p:nvSpPr>
          <p:cNvPr id="16" name="TextBox 15"/>
          <p:cNvSpPr txBox="1"/>
          <p:nvPr/>
        </p:nvSpPr>
        <p:spPr>
          <a:xfrm>
            <a:off x="4816608" y="5874055"/>
            <a:ext cx="1723549" cy="276999"/>
          </a:xfrm>
          <a:prstGeom prst="rect">
            <a:avLst/>
          </a:prstGeom>
          <a:noFill/>
        </p:spPr>
        <p:txBody>
          <a:bodyPr wrap="none" rtlCol="0">
            <a:spAutoFit/>
          </a:bodyPr>
          <a:lstStyle/>
          <a:p>
            <a:r>
              <a:rPr lang="zh-CN" altLang="en-US" sz="1200" dirty="0" smtClean="0">
                <a:latin typeface="Microsoft YaHei" charset="0"/>
                <a:ea typeface="Microsoft YaHei" charset="0"/>
                <a:cs typeface="Microsoft YaHei" charset="0"/>
              </a:rPr>
              <a:t>授牌首批驻校创客导师</a:t>
            </a:r>
            <a:endParaRPr lang="en-US" sz="1200" dirty="0" smtClean="0">
              <a:latin typeface="Microsoft YaHei" charset="0"/>
              <a:ea typeface="Microsoft YaHei" charset="0"/>
              <a:cs typeface="Microsoft YaHei" charset="0"/>
            </a:endParaRPr>
          </a:p>
        </p:txBody>
      </p:sp>
      <p:sp>
        <p:nvSpPr>
          <p:cNvPr id="17" name="TextBox 16"/>
          <p:cNvSpPr txBox="1"/>
          <p:nvPr/>
        </p:nvSpPr>
        <p:spPr>
          <a:xfrm>
            <a:off x="6340415" y="1299431"/>
            <a:ext cx="1877437" cy="276999"/>
          </a:xfrm>
          <a:prstGeom prst="rect">
            <a:avLst/>
          </a:prstGeom>
          <a:noFill/>
        </p:spPr>
        <p:txBody>
          <a:bodyPr wrap="none" rtlCol="0">
            <a:spAutoFit/>
          </a:bodyPr>
          <a:lstStyle>
            <a:defPPr>
              <a:defRPr lang="en-US"/>
            </a:defPPr>
            <a:lvl1pPr>
              <a:defRPr sz="1200">
                <a:effectLst>
                  <a:glow rad="254000">
                    <a:schemeClr val="bg1">
                      <a:alpha val="80000"/>
                    </a:schemeClr>
                  </a:glow>
                </a:effectLst>
                <a:latin typeface="Microsoft YaHei" charset="0"/>
                <a:ea typeface="Microsoft YaHei" charset="0"/>
                <a:cs typeface="Microsoft YaHei" charset="0"/>
              </a:defRPr>
            </a:lvl1pPr>
          </a:lstStyle>
          <a:p>
            <a:r>
              <a:rPr lang="zh-CN" altLang="en-US" dirty="0"/>
              <a:t>国际创客</a:t>
            </a:r>
            <a:r>
              <a:rPr lang="zh-CN" altLang="en-US"/>
              <a:t>与教育高端论坛</a:t>
            </a:r>
            <a:endParaRPr lang="en-US" dirty="0"/>
          </a:p>
        </p:txBody>
      </p:sp>
      <p:sp>
        <p:nvSpPr>
          <p:cNvPr id="18" name="TextBox 17"/>
          <p:cNvSpPr txBox="1"/>
          <p:nvPr/>
        </p:nvSpPr>
        <p:spPr>
          <a:xfrm>
            <a:off x="6787765" y="4837365"/>
            <a:ext cx="1723549" cy="276999"/>
          </a:xfrm>
          <a:prstGeom prst="rect">
            <a:avLst/>
          </a:prstGeom>
          <a:noFill/>
        </p:spPr>
        <p:txBody>
          <a:bodyPr wrap="none" rtlCol="0">
            <a:spAutoFit/>
          </a:bodyPr>
          <a:lstStyle/>
          <a:p>
            <a:r>
              <a:rPr lang="zh-CN" altLang="en-US" sz="1200" dirty="0" smtClean="0">
                <a:latin typeface="Microsoft YaHei" charset="0"/>
                <a:ea typeface="Microsoft YaHei" charset="0"/>
                <a:cs typeface="Microsoft YaHei" charset="0"/>
              </a:rPr>
              <a:t>清华创客</a:t>
            </a:r>
            <a:r>
              <a:rPr lang="zh-CN" altLang="en-US" sz="1200" smtClean="0">
                <a:latin typeface="Microsoft YaHei" charset="0"/>
                <a:ea typeface="Microsoft YaHei" charset="0"/>
                <a:cs typeface="Microsoft YaHei" charset="0"/>
              </a:rPr>
              <a:t>教育基金成立</a:t>
            </a:r>
            <a:endParaRPr lang="en-US" sz="1200" dirty="0" smtClean="0">
              <a:latin typeface="Microsoft YaHei" charset="0"/>
              <a:ea typeface="Microsoft YaHei" charset="0"/>
              <a:cs typeface="Microsoft YaHei" charset="0"/>
            </a:endParaRPr>
          </a:p>
        </p:txBody>
      </p:sp>
      <p:sp>
        <p:nvSpPr>
          <p:cNvPr id="19" name="TextBox 18"/>
          <p:cNvSpPr txBox="1"/>
          <p:nvPr/>
        </p:nvSpPr>
        <p:spPr>
          <a:xfrm>
            <a:off x="7390880" y="6177584"/>
            <a:ext cx="1415772" cy="276999"/>
          </a:xfrm>
          <a:prstGeom prst="rect">
            <a:avLst/>
          </a:prstGeom>
          <a:noFill/>
        </p:spPr>
        <p:txBody>
          <a:bodyPr wrap="none" rtlCol="0">
            <a:spAutoFit/>
          </a:bodyPr>
          <a:lstStyle>
            <a:defPPr>
              <a:defRPr lang="en-US"/>
            </a:defPPr>
            <a:lvl1pPr>
              <a:defRPr sz="1200">
                <a:effectLst>
                  <a:glow rad="254000">
                    <a:schemeClr val="bg1">
                      <a:alpha val="80000"/>
                    </a:schemeClr>
                  </a:glow>
                </a:effectLst>
                <a:latin typeface="Microsoft YaHei" charset="0"/>
                <a:ea typeface="Microsoft YaHei" charset="0"/>
                <a:cs typeface="Microsoft YaHei" charset="0"/>
              </a:defRPr>
            </a:lvl1pPr>
          </a:lstStyle>
          <a:p>
            <a:r>
              <a:rPr lang="zh-CN" altLang="en-US" dirty="0"/>
              <a:t>合作企业技术展示</a:t>
            </a:r>
            <a:endParaRPr lang="en-US" dirty="0"/>
          </a:p>
        </p:txBody>
      </p:sp>
      <p:sp>
        <p:nvSpPr>
          <p:cNvPr id="20" name="Chevron 19"/>
          <p:cNvSpPr/>
          <p:nvPr/>
        </p:nvSpPr>
        <p:spPr>
          <a:xfrm>
            <a:off x="1522815" y="3742713"/>
            <a:ext cx="144000" cy="288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hevron 20"/>
          <p:cNvSpPr/>
          <p:nvPr/>
        </p:nvSpPr>
        <p:spPr>
          <a:xfrm>
            <a:off x="265205" y="4687864"/>
            <a:ext cx="144000" cy="288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hevron 21"/>
          <p:cNvSpPr/>
          <p:nvPr/>
        </p:nvSpPr>
        <p:spPr>
          <a:xfrm>
            <a:off x="2938714" y="1576430"/>
            <a:ext cx="144000" cy="288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p:cNvSpPr/>
          <p:nvPr/>
        </p:nvSpPr>
        <p:spPr>
          <a:xfrm>
            <a:off x="4083791" y="3742713"/>
            <a:ext cx="144000" cy="288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hevron 23"/>
          <p:cNvSpPr/>
          <p:nvPr/>
        </p:nvSpPr>
        <p:spPr>
          <a:xfrm>
            <a:off x="6147822" y="1576430"/>
            <a:ext cx="144000" cy="288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hevron 24"/>
          <p:cNvSpPr/>
          <p:nvPr/>
        </p:nvSpPr>
        <p:spPr>
          <a:xfrm>
            <a:off x="6582199" y="3742713"/>
            <a:ext cx="144000" cy="288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hevron 25"/>
          <p:cNvSpPr/>
          <p:nvPr/>
        </p:nvSpPr>
        <p:spPr>
          <a:xfrm>
            <a:off x="7207133" y="5182713"/>
            <a:ext cx="144000" cy="288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463127" y="3196431"/>
            <a:ext cx="933269" cy="276999"/>
          </a:xfrm>
          <a:prstGeom prst="rect">
            <a:avLst/>
          </a:prstGeom>
          <a:noFill/>
        </p:spPr>
        <p:txBody>
          <a:bodyPr wrap="none" rtlCol="0">
            <a:spAutoFit/>
          </a:bodyPr>
          <a:lstStyle/>
          <a:p>
            <a:r>
              <a:rPr lang="en-US" altLang="zh-CN" sz="1200" dirty="0" smtClean="0">
                <a:latin typeface="Microsoft YaHei" charset="0"/>
                <a:ea typeface="Microsoft YaHei" charset="0"/>
                <a:cs typeface="Microsoft YaHei" charset="0"/>
              </a:rPr>
              <a:t>11.27</a:t>
            </a:r>
            <a:r>
              <a:rPr lang="zh-CN" altLang="en-US" sz="1200" dirty="0" smtClean="0">
                <a:latin typeface="Microsoft YaHei" charset="0"/>
                <a:ea typeface="Microsoft YaHei" charset="0"/>
                <a:cs typeface="Microsoft YaHei" charset="0"/>
              </a:rPr>
              <a:t> 周五</a:t>
            </a:r>
            <a:endParaRPr lang="en-US" sz="1200" dirty="0" smtClean="0">
              <a:latin typeface="Microsoft YaHei" charset="0"/>
              <a:ea typeface="Microsoft YaHei" charset="0"/>
              <a:cs typeface="Microsoft YaHei" charset="0"/>
            </a:endParaRPr>
          </a:p>
        </p:txBody>
      </p:sp>
      <p:sp>
        <p:nvSpPr>
          <p:cNvPr id="28" name="TextBox 27"/>
          <p:cNvSpPr txBox="1"/>
          <p:nvPr/>
        </p:nvSpPr>
        <p:spPr>
          <a:xfrm>
            <a:off x="3157268" y="3185133"/>
            <a:ext cx="933269" cy="276999"/>
          </a:xfrm>
          <a:prstGeom prst="rect">
            <a:avLst/>
          </a:prstGeom>
          <a:noFill/>
        </p:spPr>
        <p:txBody>
          <a:bodyPr wrap="none" rtlCol="0">
            <a:spAutoFit/>
          </a:bodyPr>
          <a:lstStyle/>
          <a:p>
            <a:r>
              <a:rPr lang="en-US" altLang="zh-CN" sz="1200" dirty="0" smtClean="0">
                <a:latin typeface="Microsoft YaHei" charset="0"/>
                <a:ea typeface="Microsoft YaHei" charset="0"/>
                <a:cs typeface="Microsoft YaHei" charset="0"/>
              </a:rPr>
              <a:t>11.28</a:t>
            </a:r>
            <a:r>
              <a:rPr lang="zh-CN" altLang="en-US" sz="1200" dirty="0" smtClean="0">
                <a:latin typeface="Microsoft YaHei" charset="0"/>
                <a:ea typeface="Microsoft YaHei" charset="0"/>
                <a:cs typeface="Microsoft YaHei" charset="0"/>
              </a:rPr>
              <a:t> 周六</a:t>
            </a:r>
            <a:endParaRPr lang="en-US" sz="12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82326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13459" y="399850"/>
            <a:ext cx="7634070" cy="6302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smtClean="0">
                <a:ln w="28575">
                  <a:noFill/>
                </a:ln>
                <a:effectLst>
                  <a:glow rad="152400">
                    <a:schemeClr val="bg1">
                      <a:alpha val="75000"/>
                    </a:schemeClr>
                  </a:glow>
                </a:effectLst>
                <a:latin typeface="Microsoft YaHei" charset="0"/>
                <a:ea typeface="Microsoft YaHei" charset="0"/>
                <a:cs typeface="Microsoft YaHei" charset="0"/>
              </a:rPr>
              <a:t>2015</a:t>
            </a:r>
            <a:r>
              <a:rPr lang="zh-CN" altLang="en-US" sz="2400" dirty="0" smtClean="0">
                <a:ln w="28575">
                  <a:noFill/>
                </a:ln>
                <a:effectLst>
                  <a:glow rad="152400">
                    <a:schemeClr val="bg1">
                      <a:alpha val="75000"/>
                    </a:schemeClr>
                  </a:glow>
                </a:effectLst>
                <a:latin typeface="Microsoft YaHei" charset="0"/>
                <a:ea typeface="Microsoft YaHei" charset="0"/>
                <a:cs typeface="Microsoft YaHei" charset="0"/>
              </a:rPr>
              <a:t>清华创客日</a:t>
            </a:r>
            <a:r>
              <a:rPr lang="en-US" altLang="zh-CN" sz="2400" dirty="0" smtClean="0">
                <a:ln w="28575">
                  <a:noFill/>
                </a:ln>
                <a:effectLst>
                  <a:glow rad="152400">
                    <a:schemeClr val="bg1">
                      <a:alpha val="75000"/>
                    </a:schemeClr>
                  </a:glow>
                </a:effectLst>
                <a:latin typeface="Microsoft YaHei" charset="0"/>
                <a:ea typeface="Microsoft YaHei" charset="0"/>
                <a:cs typeface="Microsoft YaHei" charset="0"/>
              </a:rPr>
              <a:t>——</a:t>
            </a:r>
            <a:r>
              <a:rPr lang="zh-CN" altLang="en-US" sz="2400" dirty="0" smtClean="0">
                <a:ln w="28575">
                  <a:noFill/>
                </a:ln>
                <a:effectLst>
                  <a:glow rad="152400">
                    <a:schemeClr val="bg1">
                      <a:alpha val="75000"/>
                    </a:schemeClr>
                  </a:glow>
                </a:effectLst>
                <a:latin typeface="Microsoft YaHei" charset="0"/>
                <a:ea typeface="Microsoft YaHei" charset="0"/>
                <a:cs typeface="Microsoft YaHei" charset="0"/>
              </a:rPr>
              <a:t>清华创客挑战赛</a:t>
            </a:r>
            <a:endParaRPr lang="en-US" sz="2400" dirty="0">
              <a:ln w="28575">
                <a:noFill/>
              </a:ln>
              <a:effectLst>
                <a:glow rad="152400">
                  <a:schemeClr val="bg1">
                    <a:alpha val="75000"/>
                  </a:schemeClr>
                </a:glow>
              </a:effectLst>
              <a:latin typeface="Microsoft YaHei" charset="0"/>
              <a:ea typeface="Microsoft YaHei" charset="0"/>
              <a:cs typeface="Microsoft YaHei"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27411" y="1120588"/>
            <a:ext cx="6956612" cy="298524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576" y="3637429"/>
            <a:ext cx="3899647" cy="2924735"/>
          </a:xfrm>
          <a:prstGeom prst="rect">
            <a:avLst/>
          </a:prstGeom>
        </p:spPr>
      </p:pic>
      <p:sp>
        <p:nvSpPr>
          <p:cNvPr id="5" name="TextBox 4"/>
          <p:cNvSpPr txBox="1"/>
          <p:nvPr/>
        </p:nvSpPr>
        <p:spPr>
          <a:xfrm>
            <a:off x="4430494" y="4357640"/>
            <a:ext cx="4235824" cy="2031325"/>
          </a:xfrm>
          <a:prstGeom prst="rect">
            <a:avLst/>
          </a:prstGeom>
          <a:noFill/>
        </p:spPr>
        <p:txBody>
          <a:bodyPr wrap="square" rtlCol="0">
            <a:spAutoFit/>
          </a:bodyPr>
          <a:lstStyle/>
          <a:p>
            <a:pPr>
              <a:lnSpc>
                <a:spcPct val="120000"/>
              </a:lnSpc>
            </a:pPr>
            <a:r>
              <a:rPr lang="zh-CN" altLang="en-US" sz="1050" dirty="0" smtClean="0">
                <a:latin typeface="Microsoft YaHei" charset="0"/>
                <a:ea typeface="Microsoft YaHei" charset="0"/>
                <a:cs typeface="Microsoft YaHei" charset="0"/>
              </a:rPr>
              <a:t>清华创客挑战赛由清华学生创客空间协会组织举办，在连续</a:t>
            </a:r>
            <a:r>
              <a:rPr lang="en-US" altLang="zh-CN" sz="1050" dirty="0" smtClean="0">
                <a:latin typeface="Microsoft YaHei" charset="0"/>
                <a:ea typeface="Microsoft YaHei" charset="0"/>
                <a:cs typeface="Microsoft YaHei" charset="0"/>
              </a:rPr>
              <a:t>48</a:t>
            </a:r>
            <a:r>
              <a:rPr lang="zh-CN" altLang="en-US" sz="1050" dirty="0" smtClean="0">
                <a:latin typeface="Microsoft YaHei" charset="0"/>
                <a:ea typeface="Microsoft YaHei" charset="0"/>
                <a:cs typeface="Microsoft YaHei" charset="0"/>
              </a:rPr>
              <a:t>小时的比赛中，来自清华大学、东北大学秦皇岛分校、河北理工大学等高校的学生创客，以及部分社会创客一起，组成</a:t>
            </a:r>
            <a:r>
              <a:rPr lang="en-US" altLang="zh-CN" sz="1050" dirty="0" smtClean="0">
                <a:latin typeface="Microsoft YaHei" charset="0"/>
                <a:ea typeface="Microsoft YaHei" charset="0"/>
                <a:cs typeface="Microsoft YaHei" charset="0"/>
              </a:rPr>
              <a:t>16</a:t>
            </a:r>
            <a:r>
              <a:rPr lang="zh-CN" altLang="en-US" sz="1050" dirty="0" smtClean="0">
                <a:latin typeface="Microsoft YaHei" charset="0"/>
                <a:ea typeface="Microsoft YaHei" charset="0"/>
                <a:cs typeface="Microsoft YaHei" charset="0"/>
              </a:rPr>
              <a:t>支队伍，围绕诸多社会议题及身边热点，开发并实现自己的创意，一较高下。最终项目在付志勇老师等嘉宾的评审下，决出了二三等奖。</a:t>
            </a:r>
          </a:p>
          <a:p>
            <a:pPr>
              <a:lnSpc>
                <a:spcPct val="120000"/>
              </a:lnSpc>
            </a:pPr>
            <a:r>
              <a:rPr lang="zh-CN" altLang="en-US" sz="1050" dirty="0" smtClean="0">
                <a:latin typeface="Microsoft YaHei" charset="0"/>
                <a:ea typeface="Microsoft YaHei" charset="0"/>
                <a:cs typeface="Microsoft YaHei" charset="0"/>
              </a:rPr>
              <a:t>“上百</a:t>
            </a:r>
            <a:r>
              <a:rPr lang="zh-CN" altLang="en-US" sz="1050" dirty="0">
                <a:latin typeface="Microsoft YaHei" charset="0"/>
                <a:ea typeface="Microsoft YaHei" charset="0"/>
                <a:cs typeface="Microsoft YaHei" charset="0"/>
              </a:rPr>
              <a:t>平方米的空间内，</a:t>
            </a:r>
            <a:r>
              <a:rPr lang="en-US" altLang="zh-CN" sz="1050" dirty="0">
                <a:latin typeface="Microsoft YaHei" charset="0"/>
                <a:ea typeface="Microsoft YaHei" charset="0"/>
                <a:cs typeface="Microsoft YaHei" charset="0"/>
              </a:rPr>
              <a:t>8</a:t>
            </a:r>
            <a:r>
              <a:rPr lang="zh-CN" altLang="en-US" sz="1050" dirty="0">
                <a:latin typeface="Microsoft YaHei" charset="0"/>
                <a:ea typeface="Microsoft YaHei" charset="0"/>
                <a:cs typeface="Microsoft YaHei" charset="0"/>
              </a:rPr>
              <a:t>台</a:t>
            </a:r>
            <a:r>
              <a:rPr lang="en-US" altLang="zh-CN" sz="1050" dirty="0">
                <a:latin typeface="Microsoft YaHei" charset="0"/>
                <a:ea typeface="Microsoft YaHei" charset="0"/>
                <a:cs typeface="Microsoft YaHei" charset="0"/>
              </a:rPr>
              <a:t>3D</a:t>
            </a:r>
            <a:r>
              <a:rPr lang="zh-CN" altLang="en-US" sz="1050" dirty="0">
                <a:latin typeface="Microsoft YaHei" charset="0"/>
                <a:ea typeface="Microsoft YaHei" charset="0"/>
                <a:cs typeface="Microsoft YaHei" charset="0"/>
              </a:rPr>
              <a:t>打印机嗡嗡作响，单片机、气球、盆栽、雕塑、电子显示屏等物件堆在十几张桌子上，几十位青年学生正热火朝天地讨论着。上周末，清华大学创客挑战赛开赛，来自多所高校的</a:t>
            </a:r>
            <a:r>
              <a:rPr lang="en-US" altLang="zh-CN" sz="1050" dirty="0">
                <a:latin typeface="Microsoft YaHei" charset="0"/>
                <a:ea typeface="Microsoft YaHei" charset="0"/>
                <a:cs typeface="Microsoft YaHei" charset="0"/>
              </a:rPr>
              <a:t>63</a:t>
            </a:r>
            <a:r>
              <a:rPr lang="zh-CN" altLang="en-US" sz="1050" dirty="0">
                <a:latin typeface="Microsoft YaHei" charset="0"/>
                <a:ea typeface="Microsoft YaHei" charset="0"/>
                <a:cs typeface="Microsoft YaHei" charset="0"/>
              </a:rPr>
              <a:t>名年轻创客，</a:t>
            </a:r>
            <a:r>
              <a:rPr lang="zh-CN" altLang="en-US" sz="1050" dirty="0" smtClean="0">
                <a:latin typeface="Microsoft YaHei" charset="0"/>
                <a:ea typeface="Microsoft YaHei" charset="0"/>
                <a:cs typeface="Microsoft YaHei" charset="0"/>
              </a:rPr>
              <a:t>持续‘烧脑’</a:t>
            </a:r>
            <a:r>
              <a:rPr lang="en-US" altLang="zh-CN" sz="1050" dirty="0" smtClean="0">
                <a:latin typeface="Microsoft YaHei" charset="0"/>
                <a:ea typeface="Microsoft YaHei" charset="0"/>
                <a:cs typeface="Microsoft YaHei" charset="0"/>
              </a:rPr>
              <a:t>48</a:t>
            </a:r>
            <a:r>
              <a:rPr lang="zh-CN" altLang="en-US" sz="1050" dirty="0">
                <a:latin typeface="Microsoft YaHei" charset="0"/>
                <a:ea typeface="Microsoft YaHei" charset="0"/>
                <a:cs typeface="Microsoft YaHei" charset="0"/>
              </a:rPr>
              <a:t>小时，</a:t>
            </a:r>
            <a:r>
              <a:rPr lang="zh-CN" altLang="en-US" sz="1050" dirty="0" smtClean="0">
                <a:latin typeface="Microsoft YaHei" charset="0"/>
                <a:ea typeface="Microsoft YaHei" charset="0"/>
                <a:cs typeface="Microsoft YaHei" charset="0"/>
              </a:rPr>
              <a:t>为‘全面</a:t>
            </a:r>
            <a:r>
              <a:rPr lang="zh-CN" altLang="en-US" sz="1050" dirty="0">
                <a:latin typeface="Microsoft YaHei" charset="0"/>
                <a:ea typeface="Microsoft YaHei" charset="0"/>
                <a:cs typeface="Microsoft YaHei" charset="0"/>
              </a:rPr>
              <a:t>两</a:t>
            </a:r>
            <a:r>
              <a:rPr lang="zh-CN" altLang="en-US" sz="1050" dirty="0" smtClean="0">
                <a:latin typeface="Microsoft YaHei" charset="0"/>
                <a:ea typeface="Microsoft YaHei" charset="0"/>
                <a:cs typeface="Microsoft YaHei" charset="0"/>
              </a:rPr>
              <a:t>孩’‘净化空气’等</a:t>
            </a:r>
            <a:r>
              <a:rPr lang="zh-CN" altLang="en-US" sz="1050" dirty="0">
                <a:latin typeface="Microsoft YaHei" charset="0"/>
                <a:ea typeface="Microsoft YaHei" charset="0"/>
                <a:cs typeface="Microsoft YaHei" charset="0"/>
              </a:rPr>
              <a:t>社会热点问题寻求解决之道</a:t>
            </a:r>
            <a:r>
              <a:rPr lang="zh-CN" altLang="en-US" sz="1050" dirty="0" smtClean="0">
                <a:latin typeface="Microsoft YaHei" charset="0"/>
                <a:ea typeface="Microsoft YaHei" charset="0"/>
                <a:cs typeface="Microsoft YaHei" charset="0"/>
              </a:rPr>
              <a:t>。”</a:t>
            </a:r>
            <a:r>
              <a:rPr lang="en-US" altLang="zh-CN" sz="1050" dirty="0" smtClean="0">
                <a:latin typeface="Microsoft YaHei" charset="0"/>
                <a:ea typeface="Microsoft YaHei" charset="0"/>
                <a:cs typeface="Microsoft YaHei" charset="0"/>
              </a:rPr>
              <a:t>——《</a:t>
            </a:r>
            <a:r>
              <a:rPr lang="zh-CN" altLang="en-US" sz="1050" dirty="0" smtClean="0">
                <a:latin typeface="Microsoft YaHei" charset="0"/>
                <a:ea typeface="Microsoft YaHei" charset="0"/>
                <a:cs typeface="Microsoft YaHei" charset="0"/>
              </a:rPr>
              <a:t>北京日报</a:t>
            </a:r>
            <a:r>
              <a:rPr lang="en-US" altLang="zh-CN" sz="1050" dirty="0" smtClean="0">
                <a:latin typeface="Microsoft YaHei" charset="0"/>
                <a:ea typeface="Microsoft YaHei" charset="0"/>
                <a:cs typeface="Microsoft YaHei" charset="0"/>
              </a:rPr>
              <a:t>》</a:t>
            </a:r>
            <a:r>
              <a:rPr lang="zh-CN" altLang="en-US" sz="1050" dirty="0" smtClean="0">
                <a:latin typeface="Microsoft YaHei" charset="0"/>
                <a:ea typeface="Microsoft YaHei" charset="0"/>
                <a:cs typeface="Microsoft YaHei" charset="0"/>
              </a:rPr>
              <a:t>，任敏</a:t>
            </a:r>
            <a:endParaRPr lang="en-US" sz="105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83076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13459" y="399850"/>
            <a:ext cx="7634070" cy="6302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smtClean="0">
                <a:ln w="28575">
                  <a:noFill/>
                </a:ln>
                <a:effectLst>
                  <a:glow rad="152400">
                    <a:schemeClr val="bg1">
                      <a:alpha val="75000"/>
                    </a:schemeClr>
                  </a:glow>
                </a:effectLst>
                <a:latin typeface="Microsoft YaHei" charset="0"/>
                <a:ea typeface="Microsoft YaHei" charset="0"/>
                <a:cs typeface="Microsoft YaHei" charset="0"/>
              </a:rPr>
              <a:t>2015</a:t>
            </a:r>
            <a:r>
              <a:rPr lang="zh-CN" altLang="en-US" sz="2400" dirty="0" smtClean="0">
                <a:ln w="28575">
                  <a:noFill/>
                </a:ln>
                <a:effectLst>
                  <a:glow rad="152400">
                    <a:schemeClr val="bg1">
                      <a:alpha val="75000"/>
                    </a:schemeClr>
                  </a:glow>
                </a:effectLst>
                <a:latin typeface="Microsoft YaHei" charset="0"/>
                <a:ea typeface="Microsoft YaHei" charset="0"/>
                <a:cs typeface="Microsoft YaHei" charset="0"/>
              </a:rPr>
              <a:t>清华创客日</a:t>
            </a:r>
            <a:r>
              <a:rPr lang="en-US" altLang="zh-CN" sz="2400" dirty="0" smtClean="0">
                <a:ln w="28575">
                  <a:noFill/>
                </a:ln>
                <a:effectLst>
                  <a:glow rad="152400">
                    <a:schemeClr val="bg1">
                      <a:alpha val="75000"/>
                    </a:schemeClr>
                  </a:glow>
                </a:effectLst>
                <a:latin typeface="Microsoft YaHei" charset="0"/>
                <a:ea typeface="Microsoft YaHei" charset="0"/>
                <a:cs typeface="Microsoft YaHei" charset="0"/>
              </a:rPr>
              <a:t>——</a:t>
            </a:r>
            <a:r>
              <a:rPr lang="zh-CN" altLang="en-US" sz="2400" dirty="0" smtClean="0">
                <a:ln w="28575">
                  <a:noFill/>
                </a:ln>
                <a:effectLst>
                  <a:glow rad="152400">
                    <a:schemeClr val="bg1">
                      <a:alpha val="75000"/>
                    </a:schemeClr>
                  </a:glow>
                </a:effectLst>
                <a:latin typeface="Microsoft YaHei" charset="0"/>
                <a:ea typeface="Microsoft YaHei" charset="0"/>
                <a:cs typeface="Microsoft YaHei" charset="0"/>
              </a:rPr>
              <a:t>学生创客作品展</a:t>
            </a:r>
            <a:endParaRPr lang="en-US" sz="2400" dirty="0">
              <a:ln w="28575">
                <a:noFill/>
              </a:ln>
              <a:effectLst>
                <a:glow rad="152400">
                  <a:schemeClr val="bg1">
                    <a:alpha val="75000"/>
                  </a:schemeClr>
                </a:glow>
              </a:effectLst>
              <a:latin typeface="Microsoft YaHei" charset="0"/>
              <a:ea typeface="Microsoft YaHei" charset="0"/>
              <a:cs typeface="Microsoft YaHei" charset="0"/>
            </a:endParaRPr>
          </a:p>
        </p:txBody>
      </p:sp>
      <p:sp>
        <p:nvSpPr>
          <p:cNvPr id="5" name="TextBox 4"/>
          <p:cNvSpPr txBox="1"/>
          <p:nvPr/>
        </p:nvSpPr>
        <p:spPr>
          <a:xfrm>
            <a:off x="469696" y="2777970"/>
            <a:ext cx="7921595" cy="1837426"/>
          </a:xfrm>
          <a:prstGeom prst="rect">
            <a:avLst/>
          </a:prstGeom>
          <a:noFill/>
        </p:spPr>
        <p:txBody>
          <a:bodyPr wrap="square" rtlCol="0">
            <a:spAutoFit/>
          </a:bodyPr>
          <a:lstStyle/>
          <a:p>
            <a:pPr>
              <a:lnSpc>
                <a:spcPct val="120000"/>
              </a:lnSpc>
            </a:pPr>
            <a:r>
              <a:rPr lang="zh-CN" altLang="en-US" sz="1050" dirty="0">
                <a:latin typeface="Microsoft YaHei" charset="0"/>
                <a:ea typeface="Microsoft YaHei" charset="0"/>
                <a:cs typeface="Microsoft YaHei" charset="0"/>
              </a:rPr>
              <a:t>第二届清华创客日活动现场学生作品展示</a:t>
            </a:r>
            <a:r>
              <a:rPr lang="en-US" altLang="zh-CN" sz="1050" dirty="0">
                <a:latin typeface="Microsoft YaHei" charset="0"/>
                <a:ea typeface="Microsoft YaHei" charset="0"/>
                <a:cs typeface="Microsoft YaHei" charset="0"/>
              </a:rPr>
              <a:t>23</a:t>
            </a:r>
            <a:r>
              <a:rPr lang="zh-CN" altLang="en-US" sz="1050" dirty="0">
                <a:latin typeface="Microsoft YaHei" charset="0"/>
                <a:ea typeface="Microsoft YaHei" charset="0"/>
                <a:cs typeface="Microsoft YaHei" charset="0"/>
              </a:rPr>
              <a:t>项，参与本次成果展的学生团队来自国内数所院校。涉及先进制造、新能源、虚拟现实、人工智能、创客教育、小型航空器、嵌入式系统、空气质量管理等</a:t>
            </a:r>
            <a:r>
              <a:rPr lang="zh-CN" altLang="en-US" sz="1050" dirty="0" smtClean="0">
                <a:latin typeface="Microsoft YaHei" charset="0"/>
                <a:ea typeface="Microsoft YaHei" charset="0"/>
                <a:cs typeface="Microsoft YaHei" charset="0"/>
              </a:rPr>
              <a:t>。</a:t>
            </a:r>
            <a:endParaRPr lang="en-US" altLang="zh-CN" sz="1050" dirty="0" smtClean="0">
              <a:latin typeface="Microsoft YaHei" charset="0"/>
              <a:ea typeface="Microsoft YaHei" charset="0"/>
              <a:cs typeface="Microsoft YaHei" charset="0"/>
            </a:endParaRPr>
          </a:p>
          <a:p>
            <a:pPr marL="171450" indent="-171450">
              <a:lnSpc>
                <a:spcPct val="120000"/>
              </a:lnSpc>
              <a:buFont typeface="Arial" charset="0"/>
              <a:buChar char="•"/>
            </a:pPr>
            <a:r>
              <a:rPr lang="zh-CN" altLang="en-US" sz="1050" dirty="0" smtClean="0">
                <a:latin typeface="Microsoft YaHei" charset="0"/>
                <a:ea typeface="Microsoft YaHei" charset="0"/>
                <a:cs typeface="Microsoft YaHei" charset="0"/>
              </a:rPr>
              <a:t>紫晶</a:t>
            </a:r>
            <a:r>
              <a:rPr lang="zh-CN" altLang="en-US" sz="1050" dirty="0">
                <a:latin typeface="Microsoft YaHei" charset="0"/>
                <a:ea typeface="Microsoft YaHei" charset="0"/>
                <a:cs typeface="Microsoft YaHei" charset="0"/>
              </a:rPr>
              <a:t>立方团队展示了基于</a:t>
            </a:r>
            <a:r>
              <a:rPr lang="en-US" altLang="zh-CN" sz="1050" dirty="0">
                <a:latin typeface="Microsoft YaHei" charset="0"/>
                <a:ea typeface="Microsoft YaHei" charset="0"/>
                <a:cs typeface="Microsoft YaHei" charset="0"/>
              </a:rPr>
              <a:t>3D</a:t>
            </a:r>
            <a:r>
              <a:rPr lang="zh-CN" altLang="en-US" sz="1050" dirty="0">
                <a:latin typeface="Microsoft YaHei" charset="0"/>
                <a:ea typeface="Microsoft YaHei" charset="0"/>
                <a:cs typeface="Microsoft YaHei" charset="0"/>
              </a:rPr>
              <a:t>打印技术所开发的定制化服务模式，可以将平面照片即时转化为立体浮雕并打印成工艺品</a:t>
            </a:r>
            <a:r>
              <a:rPr lang="zh-CN" altLang="en-US" sz="1050" dirty="0" smtClean="0">
                <a:latin typeface="Microsoft YaHei" charset="0"/>
                <a:ea typeface="Microsoft YaHei" charset="0"/>
                <a:cs typeface="Microsoft YaHei" charset="0"/>
              </a:rPr>
              <a:t>。</a:t>
            </a:r>
            <a:endParaRPr lang="en-US" altLang="zh-CN" sz="1050" dirty="0" smtClean="0">
              <a:latin typeface="Microsoft YaHei" charset="0"/>
              <a:ea typeface="Microsoft YaHei" charset="0"/>
              <a:cs typeface="Microsoft YaHei" charset="0"/>
            </a:endParaRPr>
          </a:p>
          <a:p>
            <a:pPr marL="171450" indent="-171450">
              <a:lnSpc>
                <a:spcPct val="120000"/>
              </a:lnSpc>
              <a:buFont typeface="Arial" charset="0"/>
              <a:buChar char="•"/>
            </a:pPr>
            <a:r>
              <a:rPr lang="zh-CN" altLang="en-US" sz="1050" dirty="0" smtClean="0">
                <a:latin typeface="Microsoft YaHei" charset="0"/>
                <a:ea typeface="Microsoft YaHei" charset="0"/>
                <a:cs typeface="Microsoft YaHei" charset="0"/>
              </a:rPr>
              <a:t>清显</a:t>
            </a:r>
            <a:r>
              <a:rPr lang="zh-CN" altLang="en-US" sz="1050" dirty="0">
                <a:latin typeface="Microsoft YaHei" charset="0"/>
                <a:ea typeface="Microsoft YaHei" charset="0"/>
                <a:cs typeface="Microsoft YaHei" charset="0"/>
              </a:rPr>
              <a:t>科技团队展示了基于</a:t>
            </a:r>
            <a:r>
              <a:rPr lang="en-US" altLang="zh-CN" sz="1050" dirty="0">
                <a:latin typeface="Microsoft YaHei" charset="0"/>
                <a:ea typeface="Microsoft YaHei" charset="0"/>
                <a:cs typeface="Microsoft YaHei" charset="0"/>
              </a:rPr>
              <a:t>360</a:t>
            </a:r>
            <a:r>
              <a:rPr lang="zh-CN" altLang="en-US" sz="1050" dirty="0">
                <a:latin typeface="Microsoft YaHei" charset="0"/>
                <a:ea typeface="Microsoft YaHei" charset="0"/>
                <a:cs typeface="Microsoft YaHei" charset="0"/>
              </a:rPr>
              <a:t>全景摄像及立体视频回放技术的交互漫游技术，让使用者能够身临其境地观看不同场景实景</a:t>
            </a:r>
            <a:r>
              <a:rPr lang="zh-CN" altLang="en-US" sz="1050" dirty="0" smtClean="0">
                <a:latin typeface="Microsoft YaHei" charset="0"/>
                <a:ea typeface="Microsoft YaHei" charset="0"/>
                <a:cs typeface="Microsoft YaHei" charset="0"/>
              </a:rPr>
              <a:t>。</a:t>
            </a:r>
            <a:endParaRPr lang="en-US" altLang="zh-CN" sz="1050" dirty="0" smtClean="0">
              <a:latin typeface="Microsoft YaHei" charset="0"/>
              <a:ea typeface="Microsoft YaHei" charset="0"/>
              <a:cs typeface="Microsoft YaHei" charset="0"/>
            </a:endParaRPr>
          </a:p>
          <a:p>
            <a:pPr marL="171450" indent="-171450">
              <a:lnSpc>
                <a:spcPct val="120000"/>
              </a:lnSpc>
              <a:buFont typeface="Arial" charset="0"/>
              <a:buChar char="•"/>
            </a:pPr>
            <a:r>
              <a:rPr lang="zh-CN" altLang="en-US" sz="1050" dirty="0" smtClean="0">
                <a:latin typeface="Microsoft YaHei" charset="0"/>
                <a:ea typeface="Microsoft YaHei" charset="0"/>
                <a:cs typeface="Microsoft YaHei" charset="0"/>
              </a:rPr>
              <a:t>闻</a:t>
            </a:r>
            <a:r>
              <a:rPr lang="zh-CN" altLang="en-US" sz="1050" dirty="0">
                <a:latin typeface="Microsoft YaHei" charset="0"/>
                <a:ea typeface="Microsoft YaHei" charset="0"/>
                <a:cs typeface="Microsoft YaHei" charset="0"/>
              </a:rPr>
              <a:t>题鸟团队展示了基于语音识别的人工智能系统，在信息爆炸的时代提出了知识管理与识别的解决方案</a:t>
            </a:r>
            <a:r>
              <a:rPr lang="zh-CN" altLang="en-US" sz="1050" dirty="0" smtClean="0">
                <a:latin typeface="Microsoft YaHei" charset="0"/>
                <a:ea typeface="Microsoft YaHei" charset="0"/>
                <a:cs typeface="Microsoft YaHei" charset="0"/>
              </a:rPr>
              <a:t>。</a:t>
            </a:r>
            <a:endParaRPr lang="en-US" altLang="zh-CN" sz="1050" dirty="0" smtClean="0">
              <a:latin typeface="Microsoft YaHei" charset="0"/>
              <a:ea typeface="Microsoft YaHei" charset="0"/>
              <a:cs typeface="Microsoft YaHei" charset="0"/>
            </a:endParaRPr>
          </a:p>
          <a:p>
            <a:pPr marL="171450" indent="-171450">
              <a:lnSpc>
                <a:spcPct val="120000"/>
              </a:lnSpc>
              <a:buFont typeface="Arial" charset="0"/>
              <a:buChar char="•"/>
            </a:pPr>
            <a:r>
              <a:rPr lang="zh-CN" altLang="en-US" sz="1050" dirty="0" smtClean="0">
                <a:latin typeface="Microsoft YaHei" charset="0"/>
                <a:ea typeface="Microsoft YaHei" charset="0"/>
                <a:cs typeface="Microsoft YaHei" charset="0"/>
              </a:rPr>
              <a:t>来自</a:t>
            </a:r>
            <a:r>
              <a:rPr lang="zh-CN" altLang="en-US" sz="1050" dirty="0">
                <a:latin typeface="Microsoft YaHei" charset="0"/>
                <a:ea typeface="Microsoft YaHei" charset="0"/>
                <a:cs typeface="Microsoft YaHei" charset="0"/>
              </a:rPr>
              <a:t>南京工程学院的团队展示了自主设计制造的小型无人机涡喷发动机，学生在制作过程中锻炼工程设计与制造的素养，同时其成果还将进一步与跨学科项目共同进一步开发成为新的创新教学内容</a:t>
            </a:r>
            <a:r>
              <a:rPr lang="zh-CN" altLang="en-US" sz="1050" dirty="0" smtClean="0">
                <a:latin typeface="Microsoft YaHei" charset="0"/>
                <a:ea typeface="Microsoft YaHei" charset="0"/>
                <a:cs typeface="Microsoft YaHei" charset="0"/>
              </a:rPr>
              <a:t>。</a:t>
            </a:r>
            <a:endParaRPr lang="en-US" altLang="zh-CN" sz="1050" dirty="0" smtClean="0">
              <a:latin typeface="Microsoft YaHei" charset="0"/>
              <a:ea typeface="Microsoft YaHei" charset="0"/>
              <a:cs typeface="Microsoft YaHei" charset="0"/>
            </a:endParaRPr>
          </a:p>
          <a:p>
            <a:pPr marL="171450" indent="-171450">
              <a:lnSpc>
                <a:spcPct val="120000"/>
              </a:lnSpc>
              <a:buFont typeface="Arial" charset="0"/>
              <a:buChar char="•"/>
            </a:pPr>
            <a:r>
              <a:rPr lang="zh-CN" altLang="en-US" sz="1050" dirty="0" smtClean="0">
                <a:latin typeface="Microsoft YaHei" charset="0"/>
                <a:ea typeface="Microsoft YaHei" charset="0"/>
                <a:cs typeface="Microsoft YaHei" charset="0"/>
              </a:rPr>
              <a:t>派希</a:t>
            </a:r>
            <a:r>
              <a:rPr lang="zh-CN" altLang="en-US" sz="1050" dirty="0">
                <a:latin typeface="Microsoft YaHei" charset="0"/>
                <a:ea typeface="Microsoft YaHei" charset="0"/>
                <a:cs typeface="Microsoft YaHei" charset="0"/>
              </a:rPr>
              <a:t>创新平台展示了结合建筑结构、电子、机械、美术等不同专业所搭建的创客历程时空隧道，和智慧地球沙盘</a:t>
            </a:r>
            <a:r>
              <a:rPr lang="zh-CN" altLang="en-US" sz="1050" dirty="0" smtClean="0">
                <a:latin typeface="Microsoft YaHei" charset="0"/>
                <a:ea typeface="Microsoft YaHei" charset="0"/>
                <a:cs typeface="Microsoft YaHei" charset="0"/>
              </a:rPr>
              <a:t>。</a:t>
            </a:r>
            <a:endParaRPr lang="en-US" altLang="zh-CN" sz="1050" dirty="0" smtClean="0">
              <a:latin typeface="Microsoft YaHei" charset="0"/>
              <a:ea typeface="Microsoft YaHei" charset="0"/>
              <a:cs typeface="Microsoft YaHei" charset="0"/>
            </a:endParaRPr>
          </a:p>
          <a:p>
            <a:pPr>
              <a:lnSpc>
                <a:spcPct val="120000"/>
              </a:lnSpc>
            </a:pPr>
            <a:r>
              <a:rPr lang="zh-CN" altLang="en-US" sz="1050" dirty="0" smtClean="0">
                <a:latin typeface="Microsoft YaHei" charset="0"/>
                <a:ea typeface="Microsoft YaHei" charset="0"/>
                <a:cs typeface="Microsoft YaHei" charset="0"/>
              </a:rPr>
              <a:t>这些</a:t>
            </a:r>
            <a:r>
              <a:rPr lang="zh-CN" altLang="en-US" sz="1050" dirty="0">
                <a:latin typeface="Microsoft YaHei" charset="0"/>
                <a:ea typeface="Microsoft YaHei" charset="0"/>
                <a:cs typeface="Microsoft YaHei" charset="0"/>
              </a:rPr>
              <a:t>作品不仅展现了创客们的想象力，更展现了参与者跨学科进行相互学习与协作的能力，以及将想法付诸行动的实践能力</a:t>
            </a:r>
            <a:r>
              <a:rPr lang="zh-CN" altLang="en-US" sz="1050" dirty="0" smtClean="0">
                <a:latin typeface="Microsoft YaHei" charset="0"/>
                <a:ea typeface="Microsoft YaHei" charset="0"/>
                <a:cs typeface="Microsoft YaHei" charset="0"/>
              </a:rPr>
              <a:t>。</a:t>
            </a:r>
            <a:endParaRPr lang="zh-CN" altLang="en-US" sz="1050" dirty="0">
              <a:latin typeface="Microsoft YaHei" charset="0"/>
              <a:ea typeface="Microsoft YaHei" charset="0"/>
              <a:cs typeface="Microsoft YaHei" charset="0"/>
            </a:endParaRPr>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1030148"/>
            <a:ext cx="9144000" cy="167337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2000" y="4689840"/>
            <a:ext cx="2994212" cy="198869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82588" y="4962694"/>
            <a:ext cx="2172581" cy="1442983"/>
          </a:xfrm>
          <a:prstGeom prst="rect">
            <a:avLst/>
          </a:prstGeom>
        </p:spPr>
      </p:pic>
    </p:spTree>
    <p:extLst>
      <p:ext uri="{BB962C8B-B14F-4D97-AF65-F5344CB8AC3E}">
        <p14:creationId xmlns:p14="http://schemas.microsoft.com/office/powerpoint/2010/main" val="1948510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13459" y="399850"/>
            <a:ext cx="7634070" cy="6302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smtClean="0">
                <a:ln w="28575">
                  <a:noFill/>
                </a:ln>
                <a:effectLst>
                  <a:glow rad="152400">
                    <a:schemeClr val="bg1">
                      <a:alpha val="75000"/>
                    </a:schemeClr>
                  </a:glow>
                </a:effectLst>
                <a:latin typeface="Microsoft YaHei" charset="0"/>
                <a:ea typeface="Microsoft YaHei" charset="0"/>
                <a:cs typeface="Microsoft YaHei" charset="0"/>
              </a:rPr>
              <a:t>2015</a:t>
            </a:r>
            <a:r>
              <a:rPr lang="zh-CN" altLang="en-US" sz="2400" dirty="0" smtClean="0">
                <a:ln w="28575">
                  <a:noFill/>
                </a:ln>
                <a:effectLst>
                  <a:glow rad="152400">
                    <a:schemeClr val="bg1">
                      <a:alpha val="75000"/>
                    </a:schemeClr>
                  </a:glow>
                </a:effectLst>
                <a:latin typeface="Microsoft YaHei" charset="0"/>
                <a:ea typeface="Microsoft YaHei" charset="0"/>
                <a:cs typeface="Microsoft YaHei" charset="0"/>
              </a:rPr>
              <a:t>清华创客日</a:t>
            </a:r>
            <a:r>
              <a:rPr lang="en-US" altLang="zh-CN" sz="2400" dirty="0" smtClean="0">
                <a:ln w="28575">
                  <a:noFill/>
                </a:ln>
                <a:effectLst>
                  <a:glow rad="152400">
                    <a:schemeClr val="bg1">
                      <a:alpha val="75000"/>
                    </a:schemeClr>
                  </a:glow>
                </a:effectLst>
                <a:latin typeface="Microsoft YaHei" charset="0"/>
                <a:ea typeface="Microsoft YaHei" charset="0"/>
                <a:cs typeface="Microsoft YaHei" charset="0"/>
              </a:rPr>
              <a:t>——</a:t>
            </a:r>
            <a:r>
              <a:rPr lang="zh-CN" altLang="en-US" sz="2400" dirty="0" smtClean="0">
                <a:ln w="28575">
                  <a:noFill/>
                </a:ln>
                <a:effectLst>
                  <a:glow rad="152400">
                    <a:schemeClr val="bg1">
                      <a:alpha val="75000"/>
                    </a:schemeClr>
                  </a:glow>
                </a:effectLst>
                <a:latin typeface="Microsoft YaHei" charset="0"/>
                <a:ea typeface="Microsoft YaHei" charset="0"/>
                <a:cs typeface="Microsoft YaHei" charset="0"/>
              </a:rPr>
              <a:t>国际创客与教育高端论坛</a:t>
            </a:r>
            <a:endParaRPr lang="en-US" sz="2400" dirty="0">
              <a:ln w="28575">
                <a:noFill/>
              </a:ln>
              <a:effectLst>
                <a:glow rad="152400">
                  <a:schemeClr val="bg1">
                    <a:alpha val="75000"/>
                  </a:schemeClr>
                </a:glow>
              </a:effectLst>
              <a:latin typeface="Microsoft YaHei" charset="0"/>
              <a:ea typeface="Microsoft YaHei" charset="0"/>
              <a:cs typeface="Microsoft YaHei"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755" y="2334220"/>
            <a:ext cx="1800000" cy="11970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36503" y="5488746"/>
            <a:ext cx="1828800" cy="121615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0225" y="5488746"/>
            <a:ext cx="1828800" cy="1216152"/>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29755" y="3929615"/>
            <a:ext cx="1435548" cy="954639"/>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41067" y="5360730"/>
            <a:ext cx="2011680" cy="1344168"/>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529755" y="1210698"/>
            <a:ext cx="1435548" cy="654441"/>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529754" y="2000757"/>
            <a:ext cx="1435549" cy="688267"/>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529754" y="2829607"/>
            <a:ext cx="1435549" cy="959425"/>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8427" y="5499856"/>
            <a:ext cx="1805162" cy="1205042"/>
          </a:xfrm>
          <a:prstGeom prst="rect">
            <a:avLst/>
          </a:prstGeom>
        </p:spPr>
      </p:pic>
      <p:sp>
        <p:nvSpPr>
          <p:cNvPr id="19" name="TextBox 18"/>
          <p:cNvSpPr txBox="1"/>
          <p:nvPr/>
        </p:nvSpPr>
        <p:spPr>
          <a:xfrm>
            <a:off x="271740" y="3662430"/>
            <a:ext cx="1916029" cy="1837426"/>
          </a:xfrm>
          <a:prstGeom prst="rect">
            <a:avLst/>
          </a:prstGeom>
          <a:noFill/>
        </p:spPr>
        <p:txBody>
          <a:bodyPr wrap="square" rtlCol="0">
            <a:spAutoFit/>
          </a:bodyPr>
          <a:lstStyle>
            <a:defPPr>
              <a:defRPr lang="en-US"/>
            </a:defPPr>
            <a:lvl1pPr>
              <a:defRPr sz="1050">
                <a:latin typeface="Microsoft YaHei" charset="0"/>
                <a:ea typeface="Microsoft YaHei" charset="0"/>
                <a:cs typeface="Microsoft YaHei" charset="0"/>
              </a:defRPr>
            </a:lvl1pPr>
          </a:lstStyle>
          <a:p>
            <a:pPr>
              <a:lnSpc>
                <a:spcPct val="120000"/>
              </a:lnSpc>
            </a:pPr>
            <a:r>
              <a:rPr lang="zh-CN" altLang="en-US" dirty="0"/>
              <a:t>本次清华创客日吸引了来自美国、荷兰、巴西等国家的创客代表性人物，以及来自国内数十所院校的</a:t>
            </a:r>
            <a:r>
              <a:rPr lang="en-US" dirty="0"/>
              <a:t>160</a:t>
            </a:r>
            <a:r>
              <a:rPr lang="zh-CN" altLang="en-US" dirty="0"/>
              <a:t>余位师生参与。清华大学副校长杨斌、创意创新创业教育协调人孙宏斌、清华大学</a:t>
            </a:r>
            <a:r>
              <a:rPr lang="en-US" altLang="zh-CN" dirty="0" err="1"/>
              <a:t>iCenter</a:t>
            </a:r>
            <a:r>
              <a:rPr lang="zh-CN" altLang="en-US" dirty="0"/>
              <a:t>创客空间主任李双寿出席高端论坛。</a:t>
            </a:r>
            <a:endParaRPr lang="en-US" dirty="0"/>
          </a:p>
        </p:txBody>
      </p:sp>
      <p:sp>
        <p:nvSpPr>
          <p:cNvPr id="20" name="TextBox 19"/>
          <p:cNvSpPr txBox="1"/>
          <p:nvPr/>
        </p:nvSpPr>
        <p:spPr>
          <a:xfrm>
            <a:off x="2339788" y="1136957"/>
            <a:ext cx="4796715" cy="3231654"/>
          </a:xfrm>
          <a:prstGeom prst="rect">
            <a:avLst/>
          </a:prstGeom>
          <a:noFill/>
        </p:spPr>
        <p:txBody>
          <a:bodyPr wrap="square" rtlCol="0">
            <a:spAutoFit/>
          </a:bodyPr>
          <a:lstStyle/>
          <a:p>
            <a:pPr>
              <a:lnSpc>
                <a:spcPct val="120000"/>
              </a:lnSpc>
            </a:pPr>
            <a:r>
              <a:rPr lang="zh-CN" altLang="en-US" sz="1000" dirty="0">
                <a:latin typeface="Microsoft YaHei" charset="0"/>
                <a:ea typeface="Microsoft YaHei" charset="0"/>
                <a:cs typeface="Microsoft YaHei" charset="0"/>
              </a:rPr>
              <a:t>创客群体所推崇的灵活自主学习方式已经开始受到正式教育机构的关注。将创客空间、创客马拉松、创客嘉年华等教学资源与活动排入正式教学的体系中，也已经成为了一个众所周知的趋势</a:t>
            </a:r>
            <a:r>
              <a:rPr lang="zh-CN" altLang="en-US" sz="1000" dirty="0" smtClean="0">
                <a:latin typeface="Microsoft YaHei" charset="0"/>
                <a:ea typeface="Microsoft YaHei" charset="0"/>
                <a:cs typeface="Microsoft YaHei" charset="0"/>
              </a:rPr>
              <a:t>。本次</a:t>
            </a:r>
            <a:r>
              <a:rPr lang="zh-CN" altLang="en-US" sz="1000" dirty="0">
                <a:latin typeface="Microsoft YaHei" charset="0"/>
                <a:ea typeface="Microsoft YaHei" charset="0"/>
                <a:cs typeface="Microsoft YaHei" charset="0"/>
              </a:rPr>
              <a:t>的高峰论坛请来了国内外创客社群的知名专家</a:t>
            </a:r>
            <a:r>
              <a:rPr lang="zh-CN" altLang="en-US" sz="1000" dirty="0" smtClean="0">
                <a:latin typeface="Microsoft YaHei" charset="0"/>
                <a:ea typeface="Microsoft YaHei" charset="0"/>
                <a:cs typeface="Microsoft YaHei" charset="0"/>
              </a:rPr>
              <a:t>，包括推动全球</a:t>
            </a:r>
            <a:r>
              <a:rPr lang="zh-CN" altLang="en-US" sz="1000" dirty="0">
                <a:latin typeface="Microsoft YaHei" charset="0"/>
                <a:ea typeface="Microsoft YaHei" charset="0"/>
                <a:cs typeface="Microsoft YaHei" charset="0"/>
              </a:rPr>
              <a:t>创客</a:t>
            </a:r>
            <a:r>
              <a:rPr lang="zh-CN" altLang="en-US" sz="1000" dirty="0" smtClean="0">
                <a:latin typeface="Microsoft YaHei" charset="0"/>
                <a:ea typeface="Microsoft YaHei" charset="0"/>
                <a:cs typeface="Microsoft YaHei" charset="0"/>
              </a:rPr>
              <a:t>空间运动</a:t>
            </a:r>
            <a:r>
              <a:rPr lang="zh-CN" altLang="en-US" sz="1000" dirty="0">
                <a:latin typeface="Microsoft YaHei" charset="0"/>
                <a:ea typeface="Microsoft YaHei" charset="0"/>
                <a:cs typeface="Microsoft YaHei" charset="0"/>
              </a:rPr>
              <a:t>的</a:t>
            </a:r>
            <a:r>
              <a:rPr lang="en-US" altLang="zh-CN" sz="1000" dirty="0">
                <a:latin typeface="Microsoft YaHei" charset="0"/>
                <a:ea typeface="Microsoft YaHei" charset="0"/>
                <a:cs typeface="Microsoft YaHei" charset="0"/>
              </a:rPr>
              <a:t>Mitch </a:t>
            </a:r>
            <a:r>
              <a:rPr lang="en-US" altLang="zh-CN" sz="1000" dirty="0" smtClean="0">
                <a:latin typeface="Microsoft YaHei" charset="0"/>
                <a:ea typeface="Microsoft YaHei" charset="0"/>
                <a:cs typeface="Microsoft YaHei" charset="0"/>
              </a:rPr>
              <a:t>Altman</a:t>
            </a:r>
            <a:r>
              <a:rPr lang="zh-CN" altLang="en-US" sz="1000" dirty="0" smtClean="0">
                <a:latin typeface="Microsoft YaHei" charset="0"/>
                <a:ea typeface="Microsoft YaHei" charset="0"/>
                <a:cs typeface="Microsoft YaHei" charset="0"/>
              </a:rPr>
              <a:t>、美国高校开源</a:t>
            </a:r>
            <a:r>
              <a:rPr lang="zh-CN" altLang="en-US" sz="1000" dirty="0">
                <a:latin typeface="Microsoft YaHei" charset="0"/>
                <a:ea typeface="Microsoft YaHei" charset="0"/>
                <a:cs typeface="Microsoft YaHei" charset="0"/>
              </a:rPr>
              <a:t>知识</a:t>
            </a:r>
            <a:r>
              <a:rPr lang="zh-CN" altLang="en-US" sz="1000" dirty="0" smtClean="0">
                <a:latin typeface="Microsoft YaHei" charset="0"/>
                <a:ea typeface="Microsoft YaHei" charset="0"/>
                <a:cs typeface="Microsoft YaHei" charset="0"/>
              </a:rPr>
              <a:t>管理</a:t>
            </a:r>
            <a:r>
              <a:rPr lang="en-US" altLang="zh-CN" sz="1000" dirty="0" err="1" smtClean="0">
                <a:latin typeface="Microsoft YaHei" charset="0"/>
                <a:ea typeface="Microsoft YaHei" charset="0"/>
                <a:cs typeface="Microsoft YaHei" charset="0"/>
              </a:rPr>
              <a:t>Chemwiki</a:t>
            </a:r>
            <a:r>
              <a:rPr lang="zh-CN" altLang="en-US" sz="1000" dirty="0" smtClean="0">
                <a:latin typeface="Microsoft YaHei" charset="0"/>
                <a:ea typeface="Microsoft YaHei" charset="0"/>
                <a:cs typeface="Microsoft YaHei" charset="0"/>
              </a:rPr>
              <a:t>创始人</a:t>
            </a:r>
            <a:r>
              <a:rPr lang="en-US" altLang="zh-CN" sz="1000" dirty="0" smtClean="0">
                <a:latin typeface="Microsoft YaHei" charset="0"/>
                <a:ea typeface="Microsoft YaHei" charset="0"/>
                <a:cs typeface="Microsoft YaHei" charset="0"/>
              </a:rPr>
              <a:t>Ron</a:t>
            </a:r>
            <a:r>
              <a:rPr lang="zh-CN" altLang="en-US" sz="1000" dirty="0" smtClean="0">
                <a:latin typeface="Microsoft YaHei" charset="0"/>
                <a:ea typeface="Microsoft YaHei" charset="0"/>
                <a:cs typeface="Microsoft YaHei" charset="0"/>
              </a:rPr>
              <a:t> </a:t>
            </a:r>
            <a:r>
              <a:rPr lang="en-US" altLang="zh-CN" sz="1000" dirty="0" err="1" smtClean="0">
                <a:latin typeface="Microsoft YaHei" charset="0"/>
                <a:ea typeface="Microsoft YaHei" charset="0"/>
                <a:cs typeface="Microsoft YaHei" charset="0"/>
              </a:rPr>
              <a:t>Rusay</a:t>
            </a:r>
            <a:r>
              <a:rPr lang="zh-CN" altLang="en-US" sz="1000" dirty="0">
                <a:latin typeface="Microsoft YaHei" charset="0"/>
                <a:ea typeface="Microsoft YaHei" charset="0"/>
                <a:cs typeface="Microsoft YaHei" charset="0"/>
              </a:rPr>
              <a:t>、</a:t>
            </a:r>
            <a:r>
              <a:rPr lang="zh-CN" altLang="en-US" sz="1000" dirty="0" smtClean="0">
                <a:latin typeface="Microsoft YaHei" charset="0"/>
                <a:ea typeface="Microsoft YaHei" charset="0"/>
                <a:cs typeface="Microsoft YaHei" charset="0"/>
              </a:rPr>
              <a:t>法律界知名人士帅天龙，以及教育</a:t>
            </a:r>
            <a:r>
              <a:rPr lang="zh-CN" altLang="en-US" sz="1000" dirty="0">
                <a:latin typeface="Microsoft YaHei" charset="0"/>
                <a:ea typeface="Microsoft YaHei" charset="0"/>
                <a:cs typeface="Microsoft YaHei" charset="0"/>
              </a:rPr>
              <a:t>政策层面的规划者等，从多个视角，在与教育相关的技术市场产品开发者与创业者，以及专门研究国际创客文化的研究人员</a:t>
            </a:r>
            <a:r>
              <a:rPr lang="zh-CN" altLang="en-US" sz="1000" dirty="0" smtClean="0">
                <a:latin typeface="Microsoft YaHei" charset="0"/>
                <a:ea typeface="Microsoft YaHei" charset="0"/>
                <a:cs typeface="Microsoft YaHei" charset="0"/>
              </a:rPr>
              <a:t>等。</a:t>
            </a:r>
          </a:p>
          <a:p>
            <a:pPr>
              <a:lnSpc>
                <a:spcPct val="120000"/>
              </a:lnSpc>
            </a:pPr>
            <a:r>
              <a:rPr lang="zh-CN" altLang="en-US" sz="1000" dirty="0">
                <a:latin typeface="Microsoft YaHei" charset="0"/>
                <a:ea typeface="Microsoft YaHei" charset="0"/>
                <a:cs typeface="Microsoft YaHei" charset="0"/>
              </a:rPr>
              <a:t>在论坛开始前，作为清华创新创业教育新举措举行了“</a:t>
            </a:r>
            <a:r>
              <a:rPr lang="en-US" altLang="zh-CN" sz="1000" dirty="0">
                <a:latin typeface="Microsoft YaHei" charset="0"/>
                <a:ea typeface="Microsoft YaHei" charset="0"/>
                <a:cs typeface="Microsoft YaHei" charset="0"/>
              </a:rPr>
              <a:t>1911</a:t>
            </a:r>
            <a:r>
              <a:rPr lang="zh-CN" altLang="en-US" sz="1000" dirty="0">
                <a:latin typeface="Microsoft YaHei" charset="0"/>
                <a:ea typeface="Microsoft YaHei" charset="0"/>
                <a:cs typeface="Microsoft YaHei" charset="0"/>
              </a:rPr>
              <a:t>校友基金启动仪式”，由清华大学副校长杨斌和出壳科技董事长御智斐共同为基金揭牌。</a:t>
            </a:r>
          </a:p>
          <a:p>
            <a:pPr>
              <a:lnSpc>
                <a:spcPct val="120000"/>
              </a:lnSpc>
            </a:pPr>
            <a:r>
              <a:rPr lang="zh-CN" altLang="en-US" sz="1000" dirty="0">
                <a:latin typeface="Microsoft YaHei" charset="0"/>
                <a:ea typeface="Microsoft YaHei" charset="0"/>
                <a:cs typeface="Microsoft YaHei" charset="0"/>
              </a:rPr>
              <a:t>作为另一项重要举措，清华大学</a:t>
            </a:r>
            <a:r>
              <a:rPr lang="en-US" altLang="zh-CN" sz="1000" dirty="0" err="1">
                <a:latin typeface="Microsoft YaHei" charset="0"/>
                <a:ea typeface="Microsoft YaHei" charset="0"/>
                <a:cs typeface="Microsoft YaHei" charset="0"/>
              </a:rPr>
              <a:t>iCenter</a:t>
            </a:r>
            <a:r>
              <a:rPr lang="zh-CN" altLang="en-US" sz="1000" dirty="0">
                <a:latin typeface="Microsoft YaHei" charset="0"/>
                <a:ea typeface="Microsoft YaHei" charset="0"/>
                <a:cs typeface="Microsoft YaHei" charset="0"/>
              </a:rPr>
              <a:t>与清华大学教育基金会正式发布“清华创客教育基金”，基金以“创新创业，先育创客”为主旨，集资、集智、集力、集心，支持学生从事具有创造性的科技项目，并取得具有创新性的成果及；通过驻校创客导师计划，加强学生与国际前沿创客界的交流，碰撞思想，为学生的创新创意提供专业的支持与指导；对于校园学生的创客社团的发展提供智力和资金的支持与保障；构建创新创业教育课程体系，开设相关课程。创客教育基金的首批捐赠企业英特尔公司和广东工业创新联盟代表发言。并号召与会嘉宾共同进行微捐赠，携手支持清华创意创新创业教育</a:t>
            </a:r>
            <a:r>
              <a:rPr lang="zh-CN" altLang="en-US" sz="1000" dirty="0" smtClean="0">
                <a:latin typeface="Microsoft YaHei" charset="0"/>
                <a:ea typeface="Microsoft YaHei" charset="0"/>
                <a:cs typeface="Microsoft YaHei" charset="0"/>
              </a:rPr>
              <a:t>。</a:t>
            </a:r>
            <a:endParaRPr lang="zh-CN" altLang="en-US" sz="1000" dirty="0">
              <a:latin typeface="Microsoft YaHei" charset="0"/>
              <a:ea typeface="Microsoft YaHei" charset="0"/>
              <a:cs typeface="Microsoft YaHei" charset="0"/>
            </a:endParaRPr>
          </a:p>
        </p:txBody>
      </p:sp>
      <p:pic>
        <p:nvPicPr>
          <p:cNvPr id="21" name="Picture 2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9755" y="1210698"/>
            <a:ext cx="1800000" cy="1000000"/>
          </a:xfrm>
          <a:prstGeom prst="rect">
            <a:avLst/>
          </a:prstGeom>
        </p:spPr>
      </p:pic>
    </p:spTree>
    <p:extLst>
      <p:ext uri="{BB962C8B-B14F-4D97-AF65-F5344CB8AC3E}">
        <p14:creationId xmlns:p14="http://schemas.microsoft.com/office/powerpoint/2010/main" val="141762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13459" y="399850"/>
            <a:ext cx="8234706" cy="63029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smtClean="0">
                <a:ln w="28575">
                  <a:noFill/>
                </a:ln>
                <a:effectLst>
                  <a:glow rad="152400">
                    <a:schemeClr val="bg1">
                      <a:alpha val="75000"/>
                    </a:schemeClr>
                  </a:glow>
                </a:effectLst>
                <a:latin typeface="Microsoft YaHei" charset="0"/>
                <a:ea typeface="Microsoft YaHei" charset="0"/>
                <a:cs typeface="Microsoft YaHei" charset="0"/>
              </a:rPr>
              <a:t>2015</a:t>
            </a:r>
            <a:r>
              <a:rPr lang="zh-CN" altLang="en-US" sz="2400" dirty="0" smtClean="0">
                <a:ln w="28575">
                  <a:noFill/>
                </a:ln>
                <a:effectLst>
                  <a:glow rad="152400">
                    <a:schemeClr val="bg1">
                      <a:alpha val="75000"/>
                    </a:schemeClr>
                  </a:glow>
                </a:effectLst>
                <a:latin typeface="Microsoft YaHei" charset="0"/>
                <a:ea typeface="Microsoft YaHei" charset="0"/>
                <a:cs typeface="Microsoft YaHei" charset="0"/>
              </a:rPr>
              <a:t>清华创客日</a:t>
            </a:r>
            <a:r>
              <a:rPr lang="en-US" altLang="zh-CN" sz="2400" dirty="0" smtClean="0">
                <a:ln w="28575">
                  <a:noFill/>
                </a:ln>
                <a:effectLst>
                  <a:glow rad="152400">
                    <a:schemeClr val="bg1">
                      <a:alpha val="75000"/>
                    </a:schemeClr>
                  </a:glow>
                </a:effectLst>
                <a:latin typeface="Microsoft YaHei" charset="0"/>
                <a:ea typeface="Microsoft YaHei" charset="0"/>
                <a:cs typeface="Microsoft YaHei" charset="0"/>
              </a:rPr>
              <a:t>——</a:t>
            </a:r>
            <a:r>
              <a:rPr lang="zh-CN" altLang="en-US" sz="2400" dirty="0" smtClean="0">
                <a:ln w="28575">
                  <a:noFill/>
                </a:ln>
                <a:effectLst>
                  <a:glow rad="152400">
                    <a:schemeClr val="bg1">
                      <a:alpha val="75000"/>
                    </a:schemeClr>
                  </a:glow>
                </a:effectLst>
                <a:latin typeface="Microsoft YaHei" charset="0"/>
                <a:ea typeface="Microsoft YaHei" charset="0"/>
                <a:cs typeface="Microsoft YaHei" charset="0"/>
              </a:rPr>
              <a:t>中国</a:t>
            </a:r>
            <a:r>
              <a:rPr lang="zh-CN" altLang="en-US" sz="2400" dirty="0">
                <a:ln w="28575">
                  <a:noFill/>
                </a:ln>
                <a:effectLst>
                  <a:glow rad="152400">
                    <a:schemeClr val="bg1">
                      <a:alpha val="75000"/>
                    </a:schemeClr>
                  </a:glow>
                </a:effectLst>
                <a:latin typeface="Microsoft YaHei" charset="0"/>
                <a:ea typeface="Microsoft YaHei" charset="0"/>
                <a:cs typeface="Microsoft YaHei" charset="0"/>
              </a:rPr>
              <a:t>制造</a:t>
            </a:r>
            <a:r>
              <a:rPr lang="en-US" altLang="zh-CN" sz="2400" dirty="0">
                <a:ln w="28575">
                  <a:noFill/>
                </a:ln>
                <a:effectLst>
                  <a:glow rad="152400">
                    <a:schemeClr val="bg1">
                      <a:alpha val="75000"/>
                    </a:schemeClr>
                  </a:glow>
                </a:effectLst>
                <a:latin typeface="Microsoft YaHei" charset="0"/>
                <a:ea typeface="Microsoft YaHei" charset="0"/>
                <a:cs typeface="Microsoft YaHei" charset="0"/>
              </a:rPr>
              <a:t>2025</a:t>
            </a:r>
            <a:r>
              <a:rPr lang="zh-CN" altLang="en-US" sz="2400" dirty="0">
                <a:ln w="28575">
                  <a:noFill/>
                </a:ln>
                <a:effectLst>
                  <a:glow rad="152400">
                    <a:schemeClr val="bg1">
                      <a:alpha val="75000"/>
                    </a:schemeClr>
                  </a:glow>
                </a:effectLst>
                <a:latin typeface="Microsoft YaHei" charset="0"/>
                <a:ea typeface="Microsoft YaHei" charset="0"/>
                <a:cs typeface="Microsoft YaHei" charset="0"/>
              </a:rPr>
              <a:t>与工程实践教育高端研讨会</a:t>
            </a:r>
            <a:endParaRPr lang="en-US" sz="2400" dirty="0">
              <a:ln w="28575">
                <a:noFill/>
              </a:ln>
              <a:effectLst>
                <a:glow rad="152400">
                  <a:schemeClr val="bg1">
                    <a:alpha val="75000"/>
                  </a:schemeClr>
                </a:glow>
              </a:effectLst>
              <a:latin typeface="Microsoft YaHei" charset="0"/>
              <a:ea typeface="Microsoft YaHei" charset="0"/>
              <a:cs typeface="Microsoft YaHei"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05352" y="5031569"/>
            <a:ext cx="1800000" cy="1203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2683" y="5109569"/>
            <a:ext cx="1800000" cy="1125000"/>
          </a:xfrm>
          <a:prstGeom prst="rect">
            <a:avLst/>
          </a:prstGeom>
        </p:spPr>
      </p:pic>
      <p:sp>
        <p:nvSpPr>
          <p:cNvPr id="5" name="TextBox 4"/>
          <p:cNvSpPr txBox="1"/>
          <p:nvPr/>
        </p:nvSpPr>
        <p:spPr>
          <a:xfrm>
            <a:off x="613459" y="1344705"/>
            <a:ext cx="6705599" cy="1754326"/>
          </a:xfrm>
          <a:prstGeom prst="rect">
            <a:avLst/>
          </a:prstGeom>
          <a:noFill/>
        </p:spPr>
        <p:txBody>
          <a:bodyPr wrap="square" rtlCol="0">
            <a:spAutoFit/>
          </a:bodyPr>
          <a:lstStyle/>
          <a:p>
            <a:r>
              <a:rPr lang="en-US" sz="1200" dirty="0">
                <a:latin typeface="Microsoft YaHei" charset="0"/>
                <a:ea typeface="Microsoft YaHei" charset="0"/>
                <a:cs typeface="Microsoft YaHei" charset="0"/>
              </a:rPr>
              <a:t>11</a:t>
            </a:r>
            <a:r>
              <a:rPr lang="zh-CN" altLang="en-US" sz="1200" dirty="0">
                <a:latin typeface="Microsoft YaHei" charset="0"/>
                <a:ea typeface="Microsoft YaHei" charset="0"/>
                <a:cs typeface="Microsoft YaHei" charset="0"/>
              </a:rPr>
              <a:t>月</a:t>
            </a:r>
            <a:r>
              <a:rPr lang="en-US" sz="1200" dirty="0">
                <a:latin typeface="Microsoft YaHei" charset="0"/>
                <a:ea typeface="Microsoft YaHei" charset="0"/>
                <a:cs typeface="Microsoft YaHei" charset="0"/>
              </a:rPr>
              <a:t>29</a:t>
            </a:r>
            <a:r>
              <a:rPr lang="zh-CN" altLang="en-US" sz="1200" dirty="0">
                <a:latin typeface="Microsoft YaHei" charset="0"/>
                <a:ea typeface="Microsoft YaHei" charset="0"/>
                <a:cs typeface="Microsoft YaHei" charset="0"/>
              </a:rPr>
              <a:t>日，作为</a:t>
            </a:r>
            <a:r>
              <a:rPr lang="en-US" sz="1200" dirty="0">
                <a:latin typeface="Microsoft YaHei" charset="0"/>
                <a:ea typeface="Microsoft YaHei" charset="0"/>
                <a:cs typeface="Microsoft YaHei" charset="0"/>
              </a:rPr>
              <a:t>2015</a:t>
            </a:r>
            <a:r>
              <a:rPr lang="zh-CN" altLang="en-US" sz="1200" dirty="0">
                <a:latin typeface="Microsoft YaHei" charset="0"/>
                <a:ea typeface="Microsoft YaHei" charset="0"/>
                <a:cs typeface="Microsoft YaHei" charset="0"/>
              </a:rPr>
              <a:t>清华创客日系列活动的最后环节，</a:t>
            </a:r>
            <a:r>
              <a:rPr lang="en-US" sz="1200" dirty="0">
                <a:latin typeface="Microsoft YaHei" charset="0"/>
                <a:ea typeface="Microsoft YaHei" charset="0"/>
                <a:cs typeface="Microsoft YaHei" charset="0"/>
              </a:rPr>
              <a:t>“</a:t>
            </a:r>
            <a:r>
              <a:rPr lang="zh-CN" altLang="en-US" sz="1200" dirty="0">
                <a:latin typeface="Microsoft YaHei" charset="0"/>
                <a:ea typeface="Microsoft YaHei" charset="0"/>
                <a:cs typeface="Microsoft YaHei" charset="0"/>
              </a:rPr>
              <a:t>中国制造</a:t>
            </a:r>
            <a:r>
              <a:rPr lang="en-US" sz="1200" dirty="0">
                <a:latin typeface="Microsoft YaHei" charset="0"/>
                <a:ea typeface="Microsoft YaHei" charset="0"/>
                <a:cs typeface="Microsoft YaHei" charset="0"/>
              </a:rPr>
              <a:t>2025</a:t>
            </a:r>
            <a:r>
              <a:rPr lang="zh-CN" altLang="en-US" sz="1200" dirty="0">
                <a:latin typeface="Microsoft YaHei" charset="0"/>
                <a:ea typeface="Microsoft YaHei" charset="0"/>
                <a:cs typeface="Microsoft YaHei" charset="0"/>
              </a:rPr>
              <a:t>与工程实践教育</a:t>
            </a:r>
            <a:r>
              <a:rPr lang="en-US" sz="1200" dirty="0">
                <a:latin typeface="Microsoft YaHei" charset="0"/>
                <a:ea typeface="Microsoft YaHei" charset="0"/>
                <a:cs typeface="Microsoft YaHei" charset="0"/>
              </a:rPr>
              <a:t>”</a:t>
            </a:r>
            <a:r>
              <a:rPr lang="zh-CN" altLang="en-US" sz="1200" dirty="0">
                <a:latin typeface="Microsoft YaHei" charset="0"/>
                <a:ea typeface="Microsoft YaHei" charset="0"/>
                <a:cs typeface="Microsoft YaHei" charset="0"/>
              </a:rPr>
              <a:t>高端研讨会在清华大学李兆基科技大楼举行</a:t>
            </a:r>
            <a:r>
              <a:rPr lang="zh-CN" altLang="en-US" sz="1200" dirty="0" smtClean="0">
                <a:latin typeface="Microsoft YaHei" charset="0"/>
                <a:ea typeface="Microsoft YaHei" charset="0"/>
                <a:cs typeface="Microsoft YaHei" charset="0"/>
              </a:rPr>
              <a:t>。</a:t>
            </a:r>
          </a:p>
          <a:p>
            <a:r>
              <a:rPr lang="zh-CN" altLang="en-US" sz="1200" dirty="0" smtClean="0">
                <a:latin typeface="Microsoft YaHei" charset="0"/>
                <a:ea typeface="Microsoft YaHei" charset="0"/>
                <a:cs typeface="Microsoft YaHei" charset="0"/>
              </a:rPr>
              <a:t>中国</a:t>
            </a:r>
            <a:r>
              <a:rPr lang="zh-CN" altLang="en-US" sz="1200" dirty="0">
                <a:latin typeface="Microsoft YaHei" charset="0"/>
                <a:ea typeface="Microsoft YaHei" charset="0"/>
                <a:cs typeface="Microsoft YaHei" charset="0"/>
              </a:rPr>
              <a:t>工程教育专业认证专家委员会常务副主任委员，中国高等教育学会工程教育专业委员会副理事长，清华大学工程教育研究中心学术委员会主任余寿</a:t>
            </a:r>
            <a:r>
              <a:rPr lang="zh-CN" altLang="en-US" sz="1200" dirty="0" smtClean="0">
                <a:latin typeface="Microsoft YaHei" charset="0"/>
                <a:ea typeface="Microsoft YaHei" charset="0"/>
                <a:cs typeface="Microsoft YaHei" charset="0"/>
              </a:rPr>
              <a:t>文教授、工信部</a:t>
            </a:r>
            <a:r>
              <a:rPr lang="zh-CN" altLang="en-US" sz="1200" dirty="0">
                <a:latin typeface="Microsoft YaHei" charset="0"/>
                <a:ea typeface="Microsoft YaHei" charset="0"/>
                <a:cs typeface="Microsoft YaHei" charset="0"/>
              </a:rPr>
              <a:t>规划处姚珺处长，和清华大学机械系副主任林峰教授，分别围绕中国高等工程教育改革现状，实施中国制造</a:t>
            </a:r>
            <a:r>
              <a:rPr lang="en-US" sz="1200" dirty="0">
                <a:latin typeface="Microsoft YaHei" charset="0"/>
                <a:ea typeface="Microsoft YaHei" charset="0"/>
                <a:cs typeface="Microsoft YaHei" charset="0"/>
              </a:rPr>
              <a:t>2025</a:t>
            </a:r>
            <a:r>
              <a:rPr lang="zh-CN" altLang="en-US" sz="1200" dirty="0">
                <a:latin typeface="Microsoft YaHei" charset="0"/>
                <a:ea typeface="Microsoft YaHei" charset="0"/>
                <a:cs typeface="Microsoft YaHei" charset="0"/>
              </a:rPr>
              <a:t>的进程，中国高校工程实践教育等主题做主旨发言。</a:t>
            </a:r>
            <a:endParaRPr lang="en-US" sz="1200" dirty="0">
              <a:latin typeface="Microsoft YaHei" charset="0"/>
              <a:ea typeface="Microsoft YaHei" charset="0"/>
              <a:cs typeface="Microsoft YaHei" charset="0"/>
            </a:endParaRPr>
          </a:p>
          <a:p>
            <a:r>
              <a:rPr lang="zh-CN" altLang="en-US" sz="1200" dirty="0">
                <a:latin typeface="Microsoft YaHei" charset="0"/>
                <a:ea typeface="Microsoft YaHei" charset="0"/>
                <a:cs typeface="Microsoft YaHei" charset="0"/>
              </a:rPr>
              <a:t>研讨会由清华大学</a:t>
            </a:r>
            <a:r>
              <a:rPr lang="en-US" sz="1200" dirty="0" err="1">
                <a:latin typeface="Microsoft YaHei" charset="0"/>
                <a:ea typeface="Microsoft YaHei" charset="0"/>
                <a:cs typeface="Microsoft YaHei" charset="0"/>
              </a:rPr>
              <a:t>iCenter</a:t>
            </a:r>
            <a:r>
              <a:rPr lang="zh-CN" altLang="en-US" sz="1200" dirty="0">
                <a:latin typeface="Microsoft YaHei" charset="0"/>
                <a:ea typeface="Microsoft YaHei" charset="0"/>
                <a:cs typeface="Microsoft YaHei" charset="0"/>
              </a:rPr>
              <a:t>（基础工业训练中心）主人李双寿教授主持，来自各高校和企业的</a:t>
            </a:r>
            <a:r>
              <a:rPr lang="en-US" sz="1200" dirty="0">
                <a:latin typeface="Microsoft YaHei" charset="0"/>
                <a:ea typeface="Microsoft YaHei" charset="0"/>
                <a:cs typeface="Microsoft YaHei" charset="0"/>
              </a:rPr>
              <a:t>100</a:t>
            </a:r>
            <a:r>
              <a:rPr lang="zh-CN" altLang="en-US" sz="1200" dirty="0">
                <a:latin typeface="Microsoft YaHei" charset="0"/>
                <a:ea typeface="Microsoft YaHei" charset="0"/>
                <a:cs typeface="Microsoft YaHei" charset="0"/>
              </a:rPr>
              <a:t>余位代表参加了</a:t>
            </a:r>
            <a:r>
              <a:rPr lang="zh-CN" altLang="en-US" sz="1200" dirty="0" smtClean="0">
                <a:latin typeface="Microsoft YaHei" charset="0"/>
                <a:ea typeface="Microsoft YaHei" charset="0"/>
                <a:cs typeface="Microsoft YaHei" charset="0"/>
              </a:rPr>
              <a:t>研讨会。现场还有来自北京精雕、西门子、库卡机器人、雷尼绍等国内外合作企业的展示，与会代表下午</a:t>
            </a:r>
            <a:r>
              <a:rPr lang="zh-CN" altLang="en-US" sz="1200" dirty="0">
                <a:latin typeface="Microsoft YaHei" charset="0"/>
                <a:ea typeface="Microsoft YaHei" charset="0"/>
                <a:cs typeface="Microsoft YaHei" charset="0"/>
              </a:rPr>
              <a:t>参观了创客教育基地联盟成员单位北京精雕公司</a:t>
            </a:r>
            <a:r>
              <a:rPr lang="zh-CN" altLang="en-US" sz="1200" dirty="0" smtClean="0">
                <a:latin typeface="Microsoft YaHei" charset="0"/>
                <a:ea typeface="Microsoft YaHei" charset="0"/>
                <a:cs typeface="Microsoft YaHei" charset="0"/>
              </a:rPr>
              <a:t>。</a:t>
            </a:r>
            <a:endParaRPr lang="en-US" sz="1200" dirty="0">
              <a:latin typeface="Microsoft YaHei" charset="0"/>
              <a:ea typeface="Microsoft YaHei" charset="0"/>
              <a:cs typeface="Microsoft YaHei"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30790" y="3413588"/>
            <a:ext cx="1800000" cy="119552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07531" y="3430880"/>
            <a:ext cx="1800000" cy="119552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70668" y="3426116"/>
            <a:ext cx="1800000" cy="119552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3571" y="3413588"/>
            <a:ext cx="1800000" cy="1195523"/>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459" y="5022246"/>
            <a:ext cx="1800000" cy="119552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630790" y="5022246"/>
            <a:ext cx="1800000" cy="1195523"/>
          </a:xfrm>
          <a:prstGeom prst="rect">
            <a:avLst/>
          </a:prstGeom>
        </p:spPr>
      </p:pic>
    </p:spTree>
    <p:extLst>
      <p:ext uri="{BB962C8B-B14F-4D97-AF65-F5344CB8AC3E}">
        <p14:creationId xmlns:p14="http://schemas.microsoft.com/office/powerpoint/2010/main" val="5200627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1200" smtClean="0">
            <a:latin typeface="Microsoft YaHei" charset="0"/>
            <a:ea typeface="Microsoft YaHei" charset="0"/>
            <a:cs typeface="Microsoft YaHei"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225</TotalTime>
  <Words>1044</Words>
  <Application>Microsoft Macintosh PowerPoint</Application>
  <PresentationFormat>On-screen Show (4:3)</PresentationFormat>
  <Paragraphs>31</Paragraphs>
  <Slides>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Calibri</vt:lpstr>
      <vt:lpstr>Calibri Light</vt:lpstr>
      <vt:lpstr>DengXian</vt:lpstr>
      <vt:lpstr>Microsoft YaHei</vt:lpstr>
      <vt:lpstr>Arial</vt:lpstr>
      <vt:lpstr>Office Theme</vt:lpstr>
      <vt:lpstr>2015清华创客日</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2015清华创客日</dc:title>
  <dc:creator>Woody Wang</dc:creator>
  <cp:lastModifiedBy>Woody Wang</cp:lastModifiedBy>
  <cp:revision>36</cp:revision>
  <dcterms:created xsi:type="dcterms:W3CDTF">2015-12-08T23:31:25Z</dcterms:created>
  <dcterms:modified xsi:type="dcterms:W3CDTF">2015-12-09T03:32:56Z</dcterms:modified>
</cp:coreProperties>
</file>